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3"/>
  </p:notesMasterIdLst>
  <p:sldIdLst>
    <p:sldId id="256" r:id="rId2"/>
    <p:sldId id="257" r:id="rId3"/>
    <p:sldId id="263" r:id="rId4"/>
    <p:sldId id="282" r:id="rId5"/>
    <p:sldId id="290" r:id="rId6"/>
    <p:sldId id="291" r:id="rId7"/>
    <p:sldId id="313" r:id="rId8"/>
    <p:sldId id="311" r:id="rId9"/>
    <p:sldId id="283" r:id="rId10"/>
    <p:sldId id="284" r:id="rId11"/>
    <p:sldId id="285" r:id="rId12"/>
    <p:sldId id="312" r:id="rId13"/>
    <p:sldId id="292" r:id="rId14"/>
    <p:sldId id="298" r:id="rId15"/>
    <p:sldId id="309" r:id="rId16"/>
    <p:sldId id="299" r:id="rId17"/>
    <p:sldId id="297" r:id="rId18"/>
    <p:sldId id="293" r:id="rId19"/>
    <p:sldId id="302" r:id="rId20"/>
    <p:sldId id="300" r:id="rId21"/>
    <p:sldId id="289" r:id="rId22"/>
    <p:sldId id="303" r:id="rId23"/>
    <p:sldId id="304" r:id="rId24"/>
    <p:sldId id="305" r:id="rId25"/>
    <p:sldId id="306" r:id="rId26"/>
    <p:sldId id="307" r:id="rId27"/>
    <p:sldId id="310" r:id="rId28"/>
    <p:sldId id="296" r:id="rId29"/>
    <p:sldId id="286" r:id="rId30"/>
    <p:sldId id="288" r:id="rId31"/>
    <p:sldId id="308" r:id="rId32"/>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6">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3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153" autoAdjust="0"/>
  </p:normalViewPr>
  <p:slideViewPr>
    <p:cSldViewPr snapToGrid="0">
      <p:cViewPr varScale="1">
        <p:scale>
          <a:sx n="96" d="100"/>
          <a:sy n="96" d="100"/>
        </p:scale>
        <p:origin x="1544" y="160"/>
      </p:cViewPr>
      <p:guideLst>
        <p:guide orient="horz" pos="2160"/>
        <p:guide pos="2880"/>
      </p:guideLst>
    </p:cSldViewPr>
  </p:slideViewPr>
  <p:outlineViewPr>
    <p:cViewPr>
      <p:scale>
        <a:sx n="33" d="100"/>
        <a:sy n="33" d="100"/>
      </p:scale>
      <p:origin x="0" y="-7800"/>
    </p:cViewPr>
  </p:outlineViewPr>
  <p:notesTextViewPr>
    <p:cViewPr>
      <p:scale>
        <a:sx n="100" d="100"/>
        <a:sy n="100" d="100"/>
      </p:scale>
      <p:origin x="0" y="0"/>
    </p:cViewPr>
  </p:notesTextViewPr>
  <p:sorterViewPr>
    <p:cViewPr>
      <p:scale>
        <a:sx n="80" d="100"/>
        <a:sy n="80" d="100"/>
      </p:scale>
      <p:origin x="0" y="264"/>
    </p:cViewPr>
  </p:sorterViewPr>
  <p:notesViewPr>
    <p:cSldViewPr snapToGrid="0">
      <p:cViewPr>
        <p:scale>
          <a:sx n="142" d="100"/>
          <a:sy n="142" d="100"/>
        </p:scale>
        <p:origin x="-156" y="360"/>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93A8ECB1-985C-48ED-BF79-0F56AD405DE5}" type="datetimeFigureOut">
              <a:rPr lang="en-US" smtClean="0"/>
              <a:pPr/>
              <a:t>12/31/22</a:t>
            </a:fld>
            <a:endParaRPr lang="en-US" dirty="0"/>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457700"/>
            <a:ext cx="5680075" cy="4224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3813"/>
            <a:ext cx="3076575"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138" y="8913813"/>
            <a:ext cx="3076575" cy="469900"/>
          </a:xfrm>
          <a:prstGeom prst="rect">
            <a:avLst/>
          </a:prstGeom>
        </p:spPr>
        <p:txBody>
          <a:bodyPr vert="horz" lIns="91440" tIns="45720" rIns="91440" bIns="45720" rtlCol="0" anchor="b"/>
          <a:lstStyle>
            <a:lvl1pPr algn="r">
              <a:defRPr sz="1200"/>
            </a:lvl1pPr>
          </a:lstStyle>
          <a:p>
            <a:fld id="{B3B25215-F6D9-4905-B048-55294588421D}" type="slidenum">
              <a:rPr lang="en-US" smtClean="0"/>
              <a:pPr/>
              <a:t>‹#›</a:t>
            </a:fld>
            <a:endParaRPr lang="en-US" dirty="0"/>
          </a:p>
        </p:txBody>
      </p:sp>
    </p:spTree>
    <p:extLst>
      <p:ext uri="{BB962C8B-B14F-4D97-AF65-F5344CB8AC3E}">
        <p14:creationId xmlns:p14="http://schemas.microsoft.com/office/powerpoint/2010/main" val="214462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20650" y="44450"/>
            <a:ext cx="6781799" cy="9296400"/>
          </a:xfrm>
        </p:spPr>
        <p:txBody>
          <a:bodyPr>
            <a:normAutofit lnSpcReduction="10000"/>
          </a:bodyPr>
          <a:lstStyle/>
          <a:p>
            <a:r>
              <a:rPr lang="en-US" sz="1000" dirty="0"/>
              <a:t>Introduction: The book of Nahum can easily be divided into three sections which coincide with the three chapters: Nineveh’s doom </a:t>
            </a:r>
            <a:r>
              <a:rPr lang="en-US" sz="1000" b="1" dirty="0"/>
              <a:t>declared</a:t>
            </a:r>
            <a:r>
              <a:rPr lang="en-US" sz="1000" dirty="0"/>
              <a:t> (chapter 1), Nineveh’s doom </a:t>
            </a:r>
            <a:r>
              <a:rPr lang="en-US" sz="1000" b="1" dirty="0"/>
              <a:t>described</a:t>
            </a:r>
            <a:r>
              <a:rPr lang="en-US" sz="1000" dirty="0"/>
              <a:t> (chapter 2), Nineveh’s doom </a:t>
            </a:r>
            <a:r>
              <a:rPr lang="en-US" sz="1000" b="1" dirty="0"/>
              <a:t>deserved</a:t>
            </a:r>
            <a:r>
              <a:rPr lang="en-US" sz="1000" dirty="0"/>
              <a:t> (chapter 3).</a:t>
            </a:r>
          </a:p>
          <a:p>
            <a:endParaRPr lang="en-US" sz="1000" dirty="0"/>
          </a:p>
          <a:p>
            <a:pPr marL="285750" indent="-285750">
              <a:buAutoNum type="romanUcPeriod"/>
            </a:pPr>
            <a:r>
              <a:rPr lang="en-US" sz="1000" b="1" dirty="0"/>
              <a:t>Nineveh’s doom declared </a:t>
            </a:r>
            <a:r>
              <a:rPr lang="en-US" sz="1000" dirty="0"/>
              <a:t>(1) - </a:t>
            </a:r>
            <a:r>
              <a:rPr lang="en-US" sz="1000" i="1" dirty="0"/>
              <a:t>The reason for destruction</a:t>
            </a:r>
          </a:p>
          <a:p>
            <a:r>
              <a:rPr lang="en-US" sz="1000" dirty="0"/>
              <a:t>          A. The character and power of the Lord.</a:t>
            </a:r>
            <a:br>
              <a:rPr lang="en-US" sz="1000" dirty="0"/>
            </a:br>
            <a:r>
              <a:rPr lang="en-US" sz="1000" dirty="0"/>
              <a:t>               1.  God’s vengeance, even though He is slow to anger (1:1-3)   </a:t>
            </a:r>
            <a:br>
              <a:rPr lang="en-US" sz="1000" dirty="0"/>
            </a:br>
            <a:r>
              <a:rPr lang="en-US" sz="1000" dirty="0"/>
              <a:t>               2.  The fierceness of His anger described (1:3b-6)   </a:t>
            </a:r>
            <a:br>
              <a:rPr lang="en-US" sz="1000" dirty="0"/>
            </a:br>
            <a:r>
              <a:rPr lang="en-US" sz="1000" dirty="0"/>
              <a:t>               3.  The goodness of the Lord, as a stronghold to the faithful (1:7).   </a:t>
            </a:r>
            <a:br>
              <a:rPr lang="en-US" sz="1000" dirty="0"/>
            </a:br>
            <a:r>
              <a:rPr lang="en-US" sz="1000" dirty="0"/>
              <a:t>               4.  The pursuer of His enemies (1:8).  </a:t>
            </a:r>
          </a:p>
          <a:p>
            <a:r>
              <a:rPr lang="en-US" sz="1000" dirty="0"/>
              <a:t>           B. The complete overthrow of Nineveh.</a:t>
            </a:r>
          </a:p>
          <a:p>
            <a:r>
              <a:rPr lang="en-US" sz="1000" dirty="0"/>
              <a:t>               1.  She will not afflict again, despite her plotting against the Lord (1:9-11)</a:t>
            </a:r>
          </a:p>
          <a:p>
            <a:r>
              <a:rPr lang="en-US" sz="1000" dirty="0"/>
              <a:t>               2.  Judah will be delivered from Nineveh’s affliction (1:12-13)   </a:t>
            </a:r>
          </a:p>
          <a:p>
            <a:r>
              <a:rPr lang="en-US" sz="1000" dirty="0"/>
              <a:t>               3.  Nineveh’s destruction has been commanded by the Lord (1:14)  </a:t>
            </a:r>
          </a:p>
          <a:p>
            <a:r>
              <a:rPr lang="en-US" sz="1000" dirty="0"/>
              <a:t>               4.  There shall be good tidings in Judah, she can keep her feasts (1:15)  </a:t>
            </a:r>
          </a:p>
          <a:p>
            <a:pPr marL="285750" indent="-285750">
              <a:buFont typeface="+mj-lt"/>
              <a:buAutoNum type="romanUcPeriod" startAt="2"/>
            </a:pPr>
            <a:r>
              <a:rPr lang="en-US" sz="1000" b="1" dirty="0"/>
              <a:t>Nineveh’s doom described (2) - </a:t>
            </a:r>
            <a:r>
              <a:rPr lang="en-US" sz="1000" i="1" dirty="0"/>
              <a:t>The means of destruction</a:t>
            </a:r>
            <a:br>
              <a:rPr lang="en-US" sz="1000" b="1" dirty="0"/>
            </a:br>
            <a:r>
              <a:rPr lang="en-US" sz="1000" b="1" dirty="0"/>
              <a:t> </a:t>
            </a:r>
            <a:r>
              <a:rPr lang="en-US" sz="1000" dirty="0"/>
              <a:t>A. The siege and capture of the city</a:t>
            </a:r>
          </a:p>
          <a:p>
            <a:r>
              <a:rPr lang="en-US" sz="1000" dirty="0"/>
              <a:t>                1. Furious preparation for the battle is described (2:1-4)   </a:t>
            </a:r>
            <a:br>
              <a:rPr lang="en-US" sz="1000" dirty="0"/>
            </a:br>
            <a:r>
              <a:rPr lang="en-US" sz="1000" dirty="0"/>
              <a:t>                2. Resistance is futile, captivity has been decreed (2:5-7)</a:t>
            </a:r>
            <a:br>
              <a:rPr lang="en-US" sz="1000" dirty="0"/>
            </a:br>
            <a:r>
              <a:rPr lang="en-US" sz="1000" dirty="0"/>
              <a:t>                    a.  Note verse 6:  “The gates of the rivers are opened, and the palace is dissolved” </a:t>
            </a:r>
            <a:br>
              <a:rPr lang="en-US" sz="1000" dirty="0"/>
            </a:br>
            <a:r>
              <a:rPr lang="en-US" sz="1000" dirty="0"/>
              <a:t>                    b.  “The Babylonian Chronicle tells that Nineveh fell because the flooding rivers made breaches in the city’s </a:t>
            </a:r>
            <a:br>
              <a:rPr lang="en-US" sz="1000" dirty="0"/>
            </a:br>
            <a:r>
              <a:rPr lang="en-US" sz="1000" dirty="0"/>
              <a:t>                          defenses.” (Believers’ Study Bible) </a:t>
            </a:r>
            <a:br>
              <a:rPr lang="en-US" sz="1000" dirty="0"/>
            </a:br>
            <a:r>
              <a:rPr lang="en-US" sz="1000" dirty="0"/>
              <a:t>           B. The utter sack of the city</a:t>
            </a:r>
          </a:p>
          <a:p>
            <a:r>
              <a:rPr lang="en-US" sz="1000" dirty="0"/>
              <a:t>                 1.  Her inhabitants flee, the city is plundered (2:8-10)  </a:t>
            </a:r>
          </a:p>
          <a:p>
            <a:r>
              <a:rPr lang="en-US" sz="1000" dirty="0"/>
              <a:t>                 2.  Her destruction will be complete, Nineveh as a dwelling of devouring lions will be no more (2:11-13)</a:t>
            </a:r>
          </a:p>
          <a:p>
            <a:pPr marL="285750" indent="-285750">
              <a:buFont typeface="+mj-lt"/>
              <a:buAutoNum type="romanUcPeriod" startAt="3"/>
            </a:pPr>
            <a:r>
              <a:rPr lang="en-US" sz="1000" b="1" dirty="0"/>
              <a:t>Nineveh’s doom deserved (3) </a:t>
            </a:r>
            <a:r>
              <a:rPr lang="en-US" sz="1000" dirty="0"/>
              <a:t> - </a:t>
            </a:r>
            <a:r>
              <a:rPr lang="en-US" sz="1000" i="1" dirty="0"/>
              <a:t>the justification and certainty of destruction</a:t>
            </a:r>
          </a:p>
          <a:p>
            <a:r>
              <a:rPr lang="en-US" sz="1000" b="1" i="1" dirty="0"/>
              <a:t>           </a:t>
            </a:r>
            <a:r>
              <a:rPr lang="en-US" sz="1000" dirty="0"/>
              <a:t>A. Because of her sins.</a:t>
            </a:r>
          </a:p>
          <a:p>
            <a:r>
              <a:rPr lang="en-US" sz="1000" dirty="0"/>
              <a:t>                1.  Her woe will be due to her sins (Nah 3:1-4)   </a:t>
            </a:r>
          </a:p>
          <a:p>
            <a:r>
              <a:rPr lang="en-US" sz="1000" dirty="0"/>
              <a:t>                2.  The Lord will uncover her shame and make her a spectacle (3:5-7)  </a:t>
            </a:r>
            <a:br>
              <a:rPr lang="en-US" sz="1000" dirty="0"/>
            </a:br>
            <a:r>
              <a:rPr lang="en-US" sz="1000" dirty="0"/>
              <a:t>           B.  She is no better than No-Amon</a:t>
            </a:r>
            <a:br>
              <a:rPr lang="en-US" sz="1000" dirty="0"/>
            </a:br>
            <a:r>
              <a:rPr lang="en-US" sz="1000" dirty="0"/>
              <a:t>                1.  Nineveh is no better than No-Amon (Thebes in Egypt) (3:8)   </a:t>
            </a:r>
            <a:br>
              <a:rPr lang="en-US" sz="1000" dirty="0"/>
            </a:br>
            <a:r>
              <a:rPr lang="en-US" sz="1000" dirty="0"/>
              <a:t>                2.  Who despite her strength, was carried away into captivity (3:9-10)   </a:t>
            </a:r>
          </a:p>
          <a:p>
            <a:r>
              <a:rPr lang="en-US" sz="1000" dirty="0"/>
              <a:t>                3.  So it will be with Nineveh (3:11)</a:t>
            </a:r>
            <a:br>
              <a:rPr lang="en-US" sz="1000" dirty="0"/>
            </a:br>
            <a:r>
              <a:rPr lang="en-US" sz="1000" dirty="0"/>
              <a:t>           C.  Her strength and wealth will not save her.</a:t>
            </a:r>
            <a:br>
              <a:rPr lang="en-US" sz="1000" dirty="0"/>
            </a:br>
            <a:r>
              <a:rPr lang="en-US" sz="1000" dirty="0"/>
              <a:t>                1.  Her strongholds will fail - (3:12-13)   </a:t>
            </a:r>
            <a:br>
              <a:rPr lang="en-US" sz="1000" dirty="0"/>
            </a:br>
            <a:r>
              <a:rPr lang="en-US" sz="1000" dirty="0"/>
              <a:t>                2.  All her efforts, her wealth, her army, will be futile (3:14-17)</a:t>
            </a:r>
            <a:br>
              <a:rPr lang="en-US" sz="1000" dirty="0"/>
            </a:br>
            <a:r>
              <a:rPr lang="en-US" sz="1000" dirty="0"/>
              <a:t>           D.  Her end has come</a:t>
            </a:r>
          </a:p>
          <a:p>
            <a:r>
              <a:rPr lang="en-US" sz="1000" dirty="0"/>
              <a:t>                1.  Her leaders are dead, her people scattered (3:18-19a)</a:t>
            </a:r>
            <a:br>
              <a:rPr lang="en-US" sz="1000" dirty="0"/>
            </a:br>
            <a:r>
              <a:rPr lang="en-US" sz="1000" dirty="0"/>
              <a:t>                2.  Those who hear of her fall will rejoice  (3:19b)</a:t>
            </a:r>
          </a:p>
          <a:p>
            <a:endParaRPr lang="en-US" sz="1000" b="1" i="1" dirty="0"/>
          </a:p>
          <a:p>
            <a:r>
              <a:rPr lang="en-US" sz="1000" b="1" dirty="0"/>
              <a:t>Conclusion - </a:t>
            </a:r>
            <a:r>
              <a:rPr lang="en-US" sz="1000" dirty="0"/>
              <a:t>No relief for Assyria. Doom come “at last” is a good way to describe this book.  The last stanza of “Almost Persuaded” is fitting: “Almost Persuaded, harvest is past! Almost persuaded, doom comes at last! Almost cannot avail; Almost is but to fail; Sad, sad, </a:t>
            </a:r>
            <a:r>
              <a:rPr lang="en-US" sz="1000" dirty="0" err="1"/>
              <a:t>thaty</a:t>
            </a:r>
            <a:r>
              <a:rPr lang="en-US" sz="1000" dirty="0"/>
              <a:t> bitter wail ---Almost --- but lost!</a:t>
            </a:r>
          </a:p>
          <a:p>
            <a:pPr marL="171450" indent="-171450">
              <a:buFont typeface="Arial" panose="020B0604020202020204" pitchFamily="34" charset="0"/>
              <a:buChar char="•"/>
            </a:pPr>
            <a:r>
              <a:rPr lang="en-US" sz="1000" dirty="0"/>
              <a:t>The message of Nahum for the people of God is one of consolation (as his name reflects).  That those who afflict God’s people will be judged (1:2-3; cf. Lk 18:7-8b).   </a:t>
            </a:r>
          </a:p>
          <a:p>
            <a:pPr marL="171450" indent="-171450">
              <a:buFont typeface="Arial" panose="020B0604020202020204" pitchFamily="34" charset="0"/>
              <a:buChar char="•"/>
            </a:pPr>
            <a:r>
              <a:rPr lang="en-US" sz="1000" dirty="0"/>
              <a:t>That God is a stronghold in time of trouble  (1:7; cf. Ps 27:5)   Are you trusting in God as your Stronghold?</a:t>
            </a:r>
          </a:p>
          <a:p>
            <a:pPr marL="171450" indent="-171450">
              <a:buFont typeface="Arial" panose="020B0604020202020204" pitchFamily="34" charset="0"/>
              <a:buChar char="•"/>
            </a:pPr>
            <a:r>
              <a:rPr lang="en-US" sz="1000" dirty="0"/>
              <a:t>The message of Nahum for those who do evil is one of warning</a:t>
            </a:r>
          </a:p>
          <a:p>
            <a:pPr marL="628650" lvl="1" indent="-171450">
              <a:buFont typeface="Wingdings" pitchFamily="2" charset="2"/>
              <a:buChar char="Ø"/>
            </a:pPr>
            <a:r>
              <a:rPr lang="en-US" sz="1000" dirty="0"/>
              <a:t>Don’t rely on what mercy was shown to your ancestors (e.g., as in the days of Jonah) </a:t>
            </a:r>
          </a:p>
          <a:p>
            <a:pPr marL="628650" lvl="1" indent="-171450">
              <a:buFont typeface="Wingdings" pitchFamily="2" charset="2"/>
              <a:buChar char="Ø"/>
            </a:pPr>
            <a:r>
              <a:rPr lang="en-US" sz="1000" dirty="0"/>
              <a:t>The Lord may be merciful and slow to anger, but the day of judgment does finally come!-</a:t>
            </a:r>
          </a:p>
          <a:p>
            <a:endParaRPr lang="en-US" sz="1000" dirty="0"/>
          </a:p>
          <a:p>
            <a:r>
              <a:rPr lang="en-US" sz="1000" dirty="0"/>
              <a:t>Are you trusting in what your parents or ancestors may have done, to escape the judgment of God? This message of Nahum is reminiscent of the words of Paul:  “</a:t>
            </a:r>
            <a:r>
              <a:rPr lang="en-US" sz="1000" i="1" dirty="0"/>
              <a:t>Therefore consider the goodness and severity of God: on those who fell, severity; but toward you, goodness, if you continue in His goodness. Otherwise you also will be cut off.”  </a:t>
            </a:r>
            <a:r>
              <a:rPr lang="en-US" sz="1000" dirty="0"/>
              <a:t>(Ro 11:22)</a:t>
            </a:r>
          </a:p>
          <a:p>
            <a:endParaRPr lang="en-US" sz="1000" b="1" dirty="0"/>
          </a:p>
          <a:p>
            <a:r>
              <a:rPr lang="en-US" sz="1000" dirty="0"/>
              <a:t>Note: The important theme of Nahum is </a:t>
            </a:r>
            <a:r>
              <a:rPr lang="en-US" sz="1000" b="1" dirty="0"/>
              <a:t>“At Last….Judgment comes.”  </a:t>
            </a:r>
            <a:r>
              <a:rPr lang="en-US" sz="1000" dirty="0"/>
              <a:t>The story of Jonah is about Nineveh.  Around 770 BC (about 150 years earlier than Nahum), Nineveh had repented and had been spared.  However, Nineveh had returned to violence and cruelty.  “At last” God did to Nineveh what He had purposed to do in Jonah’s day. “The Lord is slow to anger and great in power” (1:3a), but eventually He will destroy the wicked.  He ”will by no means leave the guilty unpunished” (1:3b).  The book therefore teaches that, “though it sometimes appears that evil is stronger than righteousness, the justice of the Lord will ultimately prevail” --- Coy Roper, Truth for Today Commentary (2), page 241.  </a:t>
            </a:r>
          </a:p>
          <a:p>
            <a:endParaRPr lang="en-US" sz="1000" dirty="0"/>
          </a:p>
          <a:p>
            <a:r>
              <a:rPr lang="en-US" sz="1000" dirty="0"/>
              <a:t>Theological question:  Reading 2:13; 3:5, is God against us? Or is He for us? (Ro. 8:31).  Which is it? The answer is not dependent on God, but on us: “</a:t>
            </a:r>
            <a:r>
              <a:rPr lang="en-US" sz="1000" i="1" dirty="0"/>
              <a:t>Whoever wishes to be a friend of the world makes himself God’s enemy</a:t>
            </a:r>
            <a:r>
              <a:rPr lang="en-US" sz="1000" dirty="0"/>
              <a:t>” (Ja. 4:4).  Jesus says, “He who is not with Me is against Me” (Mt. 12:30).  The choice is really ours.  </a:t>
            </a:r>
          </a:p>
        </p:txBody>
      </p:sp>
      <p:sp>
        <p:nvSpPr>
          <p:cNvPr id="4" name="Slide Number Placeholder 3"/>
          <p:cNvSpPr>
            <a:spLocks noGrp="1"/>
          </p:cNvSpPr>
          <p:nvPr>
            <p:ph type="sldNum" sz="quarter" idx="5"/>
          </p:nvPr>
        </p:nvSpPr>
        <p:spPr/>
        <p:txBody>
          <a:bodyPr/>
          <a:lstStyle/>
          <a:p>
            <a:fld id="{B3B25215-F6D9-4905-B048-55294588421D}" type="slidenum">
              <a:rPr lang="en-US" smtClean="0"/>
              <a:pPr/>
              <a:t>1</a:t>
            </a:fld>
            <a:endParaRPr lang="en-US" dirty="0"/>
          </a:p>
        </p:txBody>
      </p:sp>
    </p:spTree>
    <p:extLst>
      <p:ext uri="{BB962C8B-B14F-4D97-AF65-F5344CB8AC3E}">
        <p14:creationId xmlns:p14="http://schemas.microsoft.com/office/powerpoint/2010/main" val="2994083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12</a:t>
            </a:fld>
            <a:endParaRPr lang="en-US" dirty="0"/>
          </a:p>
        </p:txBody>
      </p:sp>
    </p:spTree>
    <p:extLst>
      <p:ext uri="{BB962C8B-B14F-4D97-AF65-F5344CB8AC3E}">
        <p14:creationId xmlns:p14="http://schemas.microsoft.com/office/powerpoint/2010/main" val="3099038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30163"/>
            <a:ext cx="5200650" cy="3900487"/>
          </a:xfrm>
        </p:spPr>
      </p:sp>
      <p:sp>
        <p:nvSpPr>
          <p:cNvPr id="3" name="Notes Placeholder 2"/>
          <p:cNvSpPr>
            <a:spLocks noGrp="1"/>
          </p:cNvSpPr>
          <p:nvPr>
            <p:ph type="body" idx="1"/>
          </p:nvPr>
        </p:nvSpPr>
        <p:spPr>
          <a:xfrm>
            <a:off x="0" y="3930650"/>
            <a:ext cx="7054850" cy="5486400"/>
          </a:xfrm>
        </p:spPr>
        <p:txBody>
          <a:bodyPr>
            <a:normAutofit fontScale="47500" lnSpcReduction="20000"/>
          </a:bodyPr>
          <a:lstStyle/>
          <a:p>
            <a:r>
              <a:rPr lang="en-US" sz="1900" dirty="0">
                <a:latin typeface="+mj-lt"/>
              </a:rPr>
              <a:t>At the same time Jeremiah and Zephaniah (Habakkuk was a later contemporary) were pronouncing judgment against Judah, another prophet was directing his attention at one of her enemies (Assyria). The Book of Nahum begins with these words: “An oracle (burden, KJV) concerning Nineveh. The book of the vision of Nahum of </a:t>
            </a:r>
            <a:r>
              <a:rPr lang="en-US" sz="1900" dirty="0" err="1">
                <a:latin typeface="+mj-lt"/>
              </a:rPr>
              <a:t>Elkosh</a:t>
            </a:r>
            <a:r>
              <a:rPr lang="en-US" sz="1900" dirty="0">
                <a:latin typeface="+mj-lt"/>
              </a:rPr>
              <a:t>” (1:1).  From this passage we learn all we know of Nahum and his background.  The book was written some 150 years after Jonah’s work in Assyria (760 BC) and 100 years after Assyria had taken Israel into captivity (722 BC, 2 Kings 17).  It was written while Assyria was the  most powerful nation in the ancient Near East which lasted for about 200 years.  History tells us that Assyria was defeated by the Babylonians and the Medes in 612 BC (completed in 605 BC), at which time Babylon became the great power of the region.  The references by Nahum to Nineveh, the capital city, are meant to include all the nation of Assyria.   The singular message of Nahum is the destruction of Nineveh (Assyria) and to provide assurance to Judah that her enemies would be judged.  Like Jonah and Obadiah, it was primarily written about what would happen to a sinful nation other than Judah or Israel (God’s covenant people).  The destruction of Nineveh is presented in vivid terms (3:1-4).  Nahum describes them as a “bloody city,” “full of lies and plunder,” and its people “betrays nations with her </a:t>
            </a:r>
            <a:r>
              <a:rPr lang="en-US" sz="1900" dirty="0" err="1">
                <a:latin typeface="+mj-lt"/>
              </a:rPr>
              <a:t>whorings</a:t>
            </a:r>
            <a:r>
              <a:rPr lang="en-US" sz="1900" dirty="0">
                <a:latin typeface="+mj-lt"/>
              </a:rPr>
              <a:t> (harlotry), and peoples with her charms (sorcery).”  If any city deserved destruction for its mistreatment of others, Nineveh certainly did!   Not only does Nahum predict their destruction, but implies that the fall of the city would bring satisfaction and comfort to others: “All who hear the news about you clap their hands over you. For upon whom has not come your unceasing evil?” (3:19).  The destruction of Nineveh in 612 BC was so complete that the site of Nineveh was not identified until AD 1845.  My opinion is that the book ‘s intention was to show God’s people that the nations that had plundered them would soon be destroyed (as with Edom).  Therefore, just as Nahum’s name means “comfort” so would God’s judgment against oppressing nations bring consolation to God’s people.  Of Judah, Nahum encourages them to keep her feasts and faithful worship (1:14-15).  Most divide the book into two parts: A hymn about God in chapter 1 and a description of the fall of Nineveh in chapters 2 and 3.  There will be no relief for Nineveh: “There is no easing your hurt; your wound is grievous” (3:19a).  </a:t>
            </a:r>
          </a:p>
          <a:p>
            <a:endParaRPr lang="en-US" sz="1900" dirty="0">
              <a:latin typeface="+mj-lt"/>
            </a:endParaRPr>
          </a:p>
          <a:p>
            <a:r>
              <a:rPr lang="en-US" sz="1900" b="1" dirty="0">
                <a:latin typeface="+mj-lt"/>
              </a:rPr>
              <a:t>Application </a:t>
            </a:r>
            <a:r>
              <a:rPr lang="en-US" sz="1900" dirty="0">
                <a:latin typeface="+mj-lt"/>
              </a:rPr>
              <a:t>- The nature of God (1:2-6).  </a:t>
            </a:r>
            <a:endParaRPr lang="en-US" sz="1900" b="1" dirty="0">
              <a:latin typeface="+mj-lt"/>
            </a:endParaRPr>
          </a:p>
          <a:p>
            <a:endParaRPr lang="en-US" sz="1900" b="1" dirty="0">
              <a:latin typeface="+mj-lt"/>
            </a:endParaRPr>
          </a:p>
          <a:p>
            <a:pPr marL="685800" lvl="1" indent="-228600">
              <a:buFont typeface="+mj-lt"/>
              <a:buAutoNum type="arabicPeriod"/>
            </a:pPr>
            <a:r>
              <a:rPr lang="en-US" sz="1900" b="1" dirty="0">
                <a:latin typeface="+mj-lt"/>
              </a:rPr>
              <a:t>God is a God of wrath </a:t>
            </a:r>
            <a:r>
              <a:rPr lang="en-US" sz="1900" dirty="0">
                <a:latin typeface="+mj-lt"/>
              </a:rPr>
              <a:t>(1:2): He is a “jealous” and “avenging” God.  As a “wrathful” God He will not leave the guilty unpunished: “</a:t>
            </a:r>
            <a:r>
              <a:rPr lang="en-US" sz="1900" i="1" dirty="0">
                <a:latin typeface="+mj-lt"/>
              </a:rPr>
              <a:t>In flaming fire, inflicting vengeance on those who do not obey</a:t>
            </a:r>
            <a:r>
              <a:rPr lang="en-US" sz="1900" dirty="0">
                <a:latin typeface="+mj-lt"/>
              </a:rPr>
              <a:t>” (1 Th. 1:8a).   </a:t>
            </a:r>
          </a:p>
          <a:p>
            <a:pPr marL="685800" lvl="1" indent="-228600">
              <a:buFont typeface="+mj-lt"/>
              <a:buAutoNum type="arabicPeriod"/>
            </a:pPr>
            <a:r>
              <a:rPr lang="en-US" sz="1900" b="1" dirty="0">
                <a:latin typeface="+mj-lt"/>
              </a:rPr>
              <a:t>God is slow to anger </a:t>
            </a:r>
            <a:r>
              <a:rPr lang="en-US" sz="1900" dirty="0">
                <a:latin typeface="+mj-lt"/>
              </a:rPr>
              <a:t>(1:3): God had showed Himself to be merciful when He did not destroy Nineveh during Jonah’s time proving that He is slow to anger (see Jonah 4:2).  </a:t>
            </a:r>
          </a:p>
          <a:p>
            <a:pPr marL="685800" lvl="1" indent="-228600">
              <a:buFont typeface="+mj-lt"/>
              <a:buAutoNum type="arabicPeriod"/>
            </a:pPr>
            <a:r>
              <a:rPr lang="en-US" sz="1900" b="1" dirty="0">
                <a:latin typeface="+mj-lt"/>
              </a:rPr>
              <a:t>God is powerful </a:t>
            </a:r>
            <a:r>
              <a:rPr lang="en-US" sz="1900" dirty="0">
                <a:latin typeface="+mj-lt"/>
              </a:rPr>
              <a:t>(1:3b): He has power over all nature, nations and people. When God decides to destroy a a nation, nothing can prevent that from happening.  No one “</a:t>
            </a:r>
            <a:r>
              <a:rPr lang="en-US" sz="1900" i="1" dirty="0">
                <a:latin typeface="+mj-lt"/>
              </a:rPr>
              <a:t>can stand before His indignation</a:t>
            </a:r>
            <a:r>
              <a:rPr lang="en-US" sz="1900" dirty="0">
                <a:latin typeface="+mj-lt"/>
              </a:rPr>
              <a:t>” or “</a:t>
            </a:r>
            <a:r>
              <a:rPr lang="en-US" sz="1900" i="1" dirty="0">
                <a:latin typeface="+mj-lt"/>
              </a:rPr>
              <a:t>endure the burning of His anger</a:t>
            </a:r>
            <a:r>
              <a:rPr lang="en-US" sz="1900" dirty="0">
                <a:latin typeface="+mj-lt"/>
              </a:rPr>
              <a:t>” (1:6).  </a:t>
            </a:r>
          </a:p>
          <a:p>
            <a:pPr marL="685800" lvl="1" indent="-228600">
              <a:buFont typeface="+mj-lt"/>
              <a:buAutoNum type="arabicPeriod"/>
            </a:pPr>
            <a:r>
              <a:rPr lang="en-US" sz="1900" b="1" dirty="0">
                <a:latin typeface="+mj-lt"/>
              </a:rPr>
              <a:t>God is both loving and vengeful</a:t>
            </a:r>
            <a:r>
              <a:rPr lang="en-US" sz="1900" dirty="0">
                <a:latin typeface="+mj-lt"/>
              </a:rPr>
              <a:t>.  Paul speaks pf the “</a:t>
            </a:r>
            <a:r>
              <a:rPr lang="en-US" sz="1900" i="1" dirty="0">
                <a:latin typeface="+mj-lt"/>
              </a:rPr>
              <a:t>goodness and the severity of God</a:t>
            </a:r>
            <a:r>
              <a:rPr lang="en-US" sz="1900" dirty="0">
                <a:latin typeface="+mj-lt"/>
              </a:rPr>
              <a:t>” (Ro. 11:22).  We need to recognize both sides of God’s character.  Nahum says God is “slow to anger” but ”will not leave the guilty go unpunished” (1:3).  Justice demands it.</a:t>
            </a:r>
          </a:p>
          <a:p>
            <a:pPr marL="685800" lvl="1" indent="-228600">
              <a:buFont typeface="+mj-lt"/>
              <a:buAutoNum type="arabicPeriod"/>
            </a:pPr>
            <a:r>
              <a:rPr lang="en-US" sz="1900" b="1" dirty="0">
                <a:latin typeface="+mj-lt"/>
              </a:rPr>
              <a:t>God distinguishes between His friends and enemies </a:t>
            </a:r>
            <a:r>
              <a:rPr lang="en-US" sz="1900" dirty="0">
                <a:latin typeface="+mj-lt"/>
              </a:rPr>
              <a:t>(1:7-8).  God is “</a:t>
            </a:r>
            <a:r>
              <a:rPr lang="en-US" sz="1900" i="1" dirty="0">
                <a:latin typeface="+mj-lt"/>
              </a:rPr>
              <a:t>good</a:t>
            </a:r>
            <a:r>
              <a:rPr lang="en-US" sz="1900" dirty="0">
                <a:latin typeface="+mj-lt"/>
              </a:rPr>
              <a:t>” but His goodness is shown to His friends, whereas He will destroy those who are His enemies.  Jesus says, “</a:t>
            </a:r>
            <a:r>
              <a:rPr lang="en-US" sz="1900" i="1" dirty="0">
                <a:latin typeface="+mj-lt"/>
              </a:rPr>
              <a:t>Who is not with Me is against Me</a:t>
            </a:r>
            <a:r>
              <a:rPr lang="en-US" sz="1900" dirty="0">
                <a:latin typeface="+mj-lt"/>
              </a:rPr>
              <a:t>” (Mt. 12:30).  Every person is either a friend or an enemy: there is a broad way or narrow way (Mt. 7:13-14); either we are on His right hand or His left (Mt. 25:34-35).  Jesus says we are His friend if we obey His commandments (15:14).  There is no in between.  </a:t>
            </a:r>
          </a:p>
          <a:p>
            <a:pPr marL="685800" lvl="1" indent="-228600">
              <a:buFont typeface="+mj-lt"/>
              <a:buAutoNum type="arabicPeriod"/>
            </a:pPr>
            <a:r>
              <a:rPr lang="en-US" sz="1900" b="1" dirty="0">
                <a:latin typeface="+mj-lt"/>
              </a:rPr>
              <a:t>God’s judgment is sure</a:t>
            </a:r>
            <a:r>
              <a:rPr lang="en-US" sz="1900" dirty="0">
                <a:latin typeface="+mj-lt"/>
              </a:rPr>
              <a:t> (3:1-12).  Nahum uses Thebes (No-</a:t>
            </a:r>
            <a:r>
              <a:rPr lang="en-US" sz="1900" dirty="0" err="1">
                <a:latin typeface="+mj-lt"/>
              </a:rPr>
              <a:t>amon</a:t>
            </a:r>
            <a:r>
              <a:rPr lang="en-US" sz="1900" dirty="0">
                <a:latin typeface="+mj-lt"/>
              </a:rPr>
              <a:t>) as an example of the false security one can erroneously feel but God’s judgment will come against unrighteousness is a certainty.  Nineveh would be cut down and destroyed; she would not escape judgment (3:11-15). For us, failure to repent and obey will result in our separation from God.       </a:t>
            </a:r>
          </a:p>
          <a:p>
            <a:endParaRPr lang="en-US" sz="1900" b="1" dirty="0">
              <a:latin typeface="+mj-lt"/>
            </a:endParaRPr>
          </a:p>
          <a:p>
            <a:r>
              <a:rPr lang="en-US" sz="1900" b="1" dirty="0">
                <a:latin typeface="+mj-lt"/>
              </a:rPr>
              <a:t>Key thought</a:t>
            </a:r>
            <a:r>
              <a:rPr lang="en-US" sz="1900" dirty="0">
                <a:latin typeface="+mj-lt"/>
              </a:rPr>
              <a:t>:  God will not excuse sinful behavior; not with Nineveh, and not with us. “</a:t>
            </a:r>
            <a:r>
              <a:rPr lang="en-US" sz="1900" i="1" dirty="0">
                <a:latin typeface="+mj-lt"/>
              </a:rPr>
              <a:t>For if we go on sinning deliberately after receiving the knowledge of the truth, there no longer remains a sacrifice for sins, 27 but a fearful expectation of judgment, and a fury of fire that will consume the adversaries….29 How much worse punishment, do you think, will be deserved by the one who has trampled underfoot the Son of God, and has profaned the blood of the covenant by which he was sanctified, and has outraged the Spirit of grace? 30 For we know him who said, “Vengeance is mine; I will repay</a:t>
            </a:r>
            <a:r>
              <a:rPr lang="en-US" sz="1900" dirty="0">
                <a:latin typeface="+mj-lt"/>
              </a:rPr>
              <a:t>.” </a:t>
            </a:r>
            <a:r>
              <a:rPr lang="en-US" sz="1900" i="1" dirty="0">
                <a:latin typeface="+mj-lt"/>
              </a:rPr>
              <a:t>And again, “The Lord will judge his people.” 31 </a:t>
            </a:r>
            <a:r>
              <a:rPr lang="en-US" sz="1900" b="1" i="1" dirty="0">
                <a:latin typeface="+mj-lt"/>
              </a:rPr>
              <a:t>It is a fearful thing to fall into the hands of the living God</a:t>
            </a:r>
            <a:r>
              <a:rPr lang="en-US" sz="1900" b="1" dirty="0">
                <a:latin typeface="+mj-lt"/>
              </a:rPr>
              <a:t>”</a:t>
            </a:r>
            <a:r>
              <a:rPr lang="en-US" sz="1900" dirty="0">
                <a:latin typeface="+mj-lt"/>
              </a:rPr>
              <a:t> (Heb. 10:26-31).  </a:t>
            </a:r>
          </a:p>
          <a:p>
            <a:endParaRPr lang="en-US" sz="1900" dirty="0"/>
          </a:p>
          <a:p>
            <a:endParaRPr lang="en-US"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25215-F6D9-4905-B048-55294588421D}" type="slidenum">
              <a:rPr lang="en-US" smtClean="0"/>
              <a:pPr/>
              <a:t>27</a:t>
            </a:fld>
            <a:endParaRPr lang="en-US"/>
          </a:p>
        </p:txBody>
      </p:sp>
    </p:spTree>
    <p:extLst>
      <p:ext uri="{BB962C8B-B14F-4D97-AF65-F5344CB8AC3E}">
        <p14:creationId xmlns:p14="http://schemas.microsoft.com/office/powerpoint/2010/main" val="3258004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25215-F6D9-4905-B048-55294588421D}" type="slidenum">
              <a:rPr lang="en-US" smtClean="0"/>
              <a:pPr/>
              <a:t>28</a:t>
            </a:fld>
            <a:endParaRPr lang="en-US"/>
          </a:p>
        </p:txBody>
      </p:sp>
    </p:spTree>
    <p:extLst>
      <p:ext uri="{BB962C8B-B14F-4D97-AF65-F5344CB8AC3E}">
        <p14:creationId xmlns:p14="http://schemas.microsoft.com/office/powerpoint/2010/main" val="3258004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25215-F6D9-4905-B048-55294588421D}" type="slidenum">
              <a:rPr lang="en-US" smtClean="0"/>
              <a:pPr/>
              <a:t>29</a:t>
            </a:fld>
            <a:endParaRPr lang="en-US" dirty="0"/>
          </a:p>
        </p:txBody>
      </p:sp>
    </p:spTree>
    <p:extLst>
      <p:ext uri="{BB962C8B-B14F-4D97-AF65-F5344CB8AC3E}">
        <p14:creationId xmlns:p14="http://schemas.microsoft.com/office/powerpoint/2010/main" val="3912529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30163"/>
            <a:ext cx="5200650" cy="3900487"/>
          </a:xfrm>
        </p:spPr>
      </p:sp>
      <p:sp>
        <p:nvSpPr>
          <p:cNvPr id="3" name="Notes Placeholder 2"/>
          <p:cNvSpPr>
            <a:spLocks noGrp="1"/>
          </p:cNvSpPr>
          <p:nvPr>
            <p:ph type="body" idx="1"/>
          </p:nvPr>
        </p:nvSpPr>
        <p:spPr>
          <a:xfrm>
            <a:off x="0" y="3930650"/>
            <a:ext cx="7054850" cy="5486400"/>
          </a:xfrm>
        </p:spPr>
        <p:txBody>
          <a:bodyPr>
            <a:normAutofit fontScale="47500" lnSpcReduction="20000"/>
          </a:bodyPr>
          <a:lstStyle/>
          <a:p>
            <a:r>
              <a:rPr lang="en-US" sz="1900" dirty="0">
                <a:latin typeface="+mj-lt"/>
              </a:rPr>
              <a:t>At the same time Jeremiah and Zephaniah (Habakkuk was a later contemporary) were pronouncing judgment against Judah, another prophet was directing his attention at one of her enemies (Assyria). The Book of Nahum begins with these words: “An oracle (burden, KJV) concerning Nineveh. The book of the vision of Nahum of </a:t>
            </a:r>
            <a:r>
              <a:rPr lang="en-US" sz="1900" dirty="0" err="1">
                <a:latin typeface="+mj-lt"/>
              </a:rPr>
              <a:t>Elkosh</a:t>
            </a:r>
            <a:r>
              <a:rPr lang="en-US" sz="1900" dirty="0">
                <a:latin typeface="+mj-lt"/>
              </a:rPr>
              <a:t>” (1:1).  From this passage we learn all we know of Nahum and his background.  The book was written some 150 years after Jonah’s work in Assyria (760 BC) and 100 years after Assyria had taken Israel into captivity (722 BC, 2 Kings 17).  It was written while Assyria was the  most powerful nation in the ancient Near East which lasted for about 200 years.  History tells us that Assyria was defeated by the Babylonians and the Medes in 612 BC (completed in 605 BC), at which time Babylon became the great power of the region.  The references by Nahum to Nineveh, the capital city, are meant to include all the nation of Assyria.   The singular message of Nahum is the destruction of Nineveh (Assyria) and to provide assurance to Judah that her enemies would be judged.  Like Jonah and Obadiah, it was primarily written about what would happen to a sinful nation other than Judah or Israel (God’s covenant people).  The destruction of Nineveh is presented in vivid terms (3:1-4).  Nahum describes them as a “bloody city,” “full of lies and plunder,” and its people “betrays nations with her </a:t>
            </a:r>
            <a:r>
              <a:rPr lang="en-US" sz="1900" dirty="0" err="1">
                <a:latin typeface="+mj-lt"/>
              </a:rPr>
              <a:t>whorings</a:t>
            </a:r>
            <a:r>
              <a:rPr lang="en-US" sz="1900" dirty="0">
                <a:latin typeface="+mj-lt"/>
              </a:rPr>
              <a:t> (harlotry), and peoples with her charms (sorcery).”  If any city deserved destruction for its mistreatment of others, Nineveh certainly did!   Not only does Nahum predict their destruction, but implies that the fall of the city would bring satisfaction and comfort to others: “All who hear the news about you clap their hands over you. For upon whom has not come your unceasing evil?” (3:19).  The destruction of Nineveh in 612 BC was so complete that the site of Nineveh was not identified until AD 1845.  My opinion is that the book ‘s intention was to show God’s people that the nations that had plundered them would soon be destroyed (as with Edom).  Therefore, just as Nahum’s name means “comfort” so would God’s judgment against oppressing nations bring consolation to God’s people.  Of Judah, Nahum encourages them to keep her feasts and faithful worship (1:14-15).  Most divide the book into two parts: A hymn about God in chapter 1 and a description of the fall of Nineveh in chapters 2 and 3.  There will be no relief for Nineveh: “There is no easing your hurt; your wound is grievous” (3:19a).  </a:t>
            </a:r>
          </a:p>
          <a:p>
            <a:endParaRPr lang="en-US" sz="1900" dirty="0">
              <a:latin typeface="+mj-lt"/>
            </a:endParaRPr>
          </a:p>
          <a:p>
            <a:r>
              <a:rPr lang="en-US" sz="1900" b="1" dirty="0">
                <a:latin typeface="+mj-lt"/>
              </a:rPr>
              <a:t>Application </a:t>
            </a:r>
            <a:r>
              <a:rPr lang="en-US" sz="1900" dirty="0">
                <a:latin typeface="+mj-lt"/>
              </a:rPr>
              <a:t>- The nature of God (1:2-6).  </a:t>
            </a:r>
            <a:endParaRPr lang="en-US" sz="1900" b="1" dirty="0">
              <a:latin typeface="+mj-lt"/>
            </a:endParaRPr>
          </a:p>
          <a:p>
            <a:endParaRPr lang="en-US" sz="1900" b="1" dirty="0">
              <a:latin typeface="+mj-lt"/>
            </a:endParaRPr>
          </a:p>
          <a:p>
            <a:pPr marL="685800" lvl="1" indent="-228600">
              <a:buFont typeface="+mj-lt"/>
              <a:buAutoNum type="arabicPeriod"/>
            </a:pPr>
            <a:r>
              <a:rPr lang="en-US" sz="1900" b="1" dirty="0">
                <a:latin typeface="+mj-lt"/>
              </a:rPr>
              <a:t>God is a God of wrath </a:t>
            </a:r>
            <a:r>
              <a:rPr lang="en-US" sz="1900" dirty="0">
                <a:latin typeface="+mj-lt"/>
              </a:rPr>
              <a:t>(1:2): He is a “jealous” and “avenging” God.  As a “wrathful” God He will not leave the guilty unpunished: “</a:t>
            </a:r>
            <a:r>
              <a:rPr lang="en-US" sz="1900" i="1" dirty="0">
                <a:latin typeface="+mj-lt"/>
              </a:rPr>
              <a:t>In flaming fire, inflicting vengeance on those who do not obey</a:t>
            </a:r>
            <a:r>
              <a:rPr lang="en-US" sz="1900" dirty="0">
                <a:latin typeface="+mj-lt"/>
              </a:rPr>
              <a:t>” (1 Th. 1:8a).   </a:t>
            </a:r>
          </a:p>
          <a:p>
            <a:pPr marL="685800" lvl="1" indent="-228600">
              <a:buFont typeface="+mj-lt"/>
              <a:buAutoNum type="arabicPeriod"/>
            </a:pPr>
            <a:r>
              <a:rPr lang="en-US" sz="1900" b="1" dirty="0">
                <a:latin typeface="+mj-lt"/>
              </a:rPr>
              <a:t>God is slow to anger </a:t>
            </a:r>
            <a:r>
              <a:rPr lang="en-US" sz="1900" dirty="0">
                <a:latin typeface="+mj-lt"/>
              </a:rPr>
              <a:t>(1:3): God had showed Himself to be merciful when He did not destroy Nineveh during Jonah’s time proving that He is slow to anger (see Jonah 4:2).  </a:t>
            </a:r>
          </a:p>
          <a:p>
            <a:pPr marL="685800" lvl="1" indent="-228600">
              <a:buFont typeface="+mj-lt"/>
              <a:buAutoNum type="arabicPeriod"/>
            </a:pPr>
            <a:r>
              <a:rPr lang="en-US" sz="1900" b="1" dirty="0">
                <a:latin typeface="+mj-lt"/>
              </a:rPr>
              <a:t>God is powerful </a:t>
            </a:r>
            <a:r>
              <a:rPr lang="en-US" sz="1900" dirty="0">
                <a:latin typeface="+mj-lt"/>
              </a:rPr>
              <a:t>(1:3b): He has power over all nature, nations and people. When God decides to destroy a a nation, nothing can prevent that from happening.  No one “</a:t>
            </a:r>
            <a:r>
              <a:rPr lang="en-US" sz="1900" i="1" dirty="0">
                <a:latin typeface="+mj-lt"/>
              </a:rPr>
              <a:t>can stand before His indignation</a:t>
            </a:r>
            <a:r>
              <a:rPr lang="en-US" sz="1900" dirty="0">
                <a:latin typeface="+mj-lt"/>
              </a:rPr>
              <a:t>” or “</a:t>
            </a:r>
            <a:r>
              <a:rPr lang="en-US" sz="1900" i="1" dirty="0">
                <a:latin typeface="+mj-lt"/>
              </a:rPr>
              <a:t>endure the burning of His anger</a:t>
            </a:r>
            <a:r>
              <a:rPr lang="en-US" sz="1900" dirty="0">
                <a:latin typeface="+mj-lt"/>
              </a:rPr>
              <a:t>” (1:6).  </a:t>
            </a:r>
          </a:p>
          <a:p>
            <a:pPr marL="685800" lvl="1" indent="-228600">
              <a:buFont typeface="+mj-lt"/>
              <a:buAutoNum type="arabicPeriod"/>
            </a:pPr>
            <a:r>
              <a:rPr lang="en-US" sz="1900" b="1" dirty="0">
                <a:latin typeface="+mj-lt"/>
              </a:rPr>
              <a:t>God is both loving and vengeful</a:t>
            </a:r>
            <a:r>
              <a:rPr lang="en-US" sz="1900" dirty="0">
                <a:latin typeface="+mj-lt"/>
              </a:rPr>
              <a:t>.  Paul speaks pf the “</a:t>
            </a:r>
            <a:r>
              <a:rPr lang="en-US" sz="1900" i="1" dirty="0">
                <a:latin typeface="+mj-lt"/>
              </a:rPr>
              <a:t>goodness and the severity of God</a:t>
            </a:r>
            <a:r>
              <a:rPr lang="en-US" sz="1900" dirty="0">
                <a:latin typeface="+mj-lt"/>
              </a:rPr>
              <a:t>” (Ro. 11:22).  We need to recognize both sides of God’s character.  Nahum says God is “slow to anger” but ”will not leave the guilty go unpunished” (1:3).  Justice demands it.</a:t>
            </a:r>
          </a:p>
          <a:p>
            <a:pPr marL="685800" lvl="1" indent="-228600">
              <a:buFont typeface="+mj-lt"/>
              <a:buAutoNum type="arabicPeriod"/>
            </a:pPr>
            <a:r>
              <a:rPr lang="en-US" sz="1900" b="1" dirty="0">
                <a:latin typeface="+mj-lt"/>
              </a:rPr>
              <a:t>God distinguishes between His friends and enemies </a:t>
            </a:r>
            <a:r>
              <a:rPr lang="en-US" sz="1900" dirty="0">
                <a:latin typeface="+mj-lt"/>
              </a:rPr>
              <a:t>(1:7-8).  God is “</a:t>
            </a:r>
            <a:r>
              <a:rPr lang="en-US" sz="1900" i="1" dirty="0">
                <a:latin typeface="+mj-lt"/>
              </a:rPr>
              <a:t>good</a:t>
            </a:r>
            <a:r>
              <a:rPr lang="en-US" sz="1900" dirty="0">
                <a:latin typeface="+mj-lt"/>
              </a:rPr>
              <a:t>” but His goodness is shown to His friends, whereas He will destroy those who are His enemies.  Jesus says, “</a:t>
            </a:r>
            <a:r>
              <a:rPr lang="en-US" sz="1900" i="1" dirty="0">
                <a:latin typeface="+mj-lt"/>
              </a:rPr>
              <a:t>Who is not with Me is against Me</a:t>
            </a:r>
            <a:r>
              <a:rPr lang="en-US" sz="1900" dirty="0">
                <a:latin typeface="+mj-lt"/>
              </a:rPr>
              <a:t>” (Mt. 12:30).  Every person is either a friend or an enemy: there is a broad way or narrow way (Mt. 7:13-14); either we are on His right hand or His left (Mt. 25:34-35).  Jesus says we are His friend if we obey His commandments (15:14).  There is no in between.  </a:t>
            </a:r>
          </a:p>
          <a:p>
            <a:pPr marL="685800" lvl="1" indent="-228600">
              <a:buFont typeface="+mj-lt"/>
              <a:buAutoNum type="arabicPeriod"/>
            </a:pPr>
            <a:r>
              <a:rPr lang="en-US" sz="1900" b="1" dirty="0">
                <a:latin typeface="+mj-lt"/>
              </a:rPr>
              <a:t>God’s judgment is sure</a:t>
            </a:r>
            <a:r>
              <a:rPr lang="en-US" sz="1900" dirty="0">
                <a:latin typeface="+mj-lt"/>
              </a:rPr>
              <a:t> (3:1-12).  Nahum uses Thebes (No-</a:t>
            </a:r>
            <a:r>
              <a:rPr lang="en-US" sz="1900" dirty="0" err="1">
                <a:latin typeface="+mj-lt"/>
              </a:rPr>
              <a:t>amon</a:t>
            </a:r>
            <a:r>
              <a:rPr lang="en-US" sz="1900" dirty="0">
                <a:latin typeface="+mj-lt"/>
              </a:rPr>
              <a:t>) as an example of the false security one can erroneously feel but God’s judgment will come against unrighteousness is a certainty.  Nineveh would be cut down and destroyed; she would not escape judgment (3:11-15). For us, failure to repent and obey will result in our separation from God.       </a:t>
            </a:r>
          </a:p>
          <a:p>
            <a:endParaRPr lang="en-US" sz="1900" b="1" dirty="0">
              <a:latin typeface="+mj-lt"/>
            </a:endParaRPr>
          </a:p>
          <a:p>
            <a:r>
              <a:rPr lang="en-US" sz="1900" b="1" dirty="0">
                <a:latin typeface="+mj-lt"/>
              </a:rPr>
              <a:t>Key thought</a:t>
            </a:r>
            <a:r>
              <a:rPr lang="en-US" sz="1900" dirty="0">
                <a:latin typeface="+mj-lt"/>
              </a:rPr>
              <a:t>:  God will not excuse sinful behavior; not with Nineveh, and not with us. “</a:t>
            </a:r>
            <a:r>
              <a:rPr lang="en-US" sz="1900" i="1" dirty="0">
                <a:latin typeface="+mj-lt"/>
              </a:rPr>
              <a:t>For if we go on sinning deliberately after receiving the knowledge of the truth, there no longer remains a sacrifice for sins, 27 but a fearful expectation of judgment, and a fury of fire that will consume the adversaries….29 How much worse punishment, do you think, will be deserved by the one who has trampled underfoot the Son of God, and has profaned the blood of the covenant by which he was sanctified, and has outraged the Spirit of grace? 30 For we know him who said, “Vengeance is mine; I will repay</a:t>
            </a:r>
            <a:r>
              <a:rPr lang="en-US" sz="1900" dirty="0">
                <a:latin typeface="+mj-lt"/>
              </a:rPr>
              <a:t>.” </a:t>
            </a:r>
            <a:r>
              <a:rPr lang="en-US" sz="1900" i="1" dirty="0">
                <a:latin typeface="+mj-lt"/>
              </a:rPr>
              <a:t>And again, “The Lord will judge his people.” 31 </a:t>
            </a:r>
            <a:r>
              <a:rPr lang="en-US" sz="1900" b="1" i="1" dirty="0">
                <a:latin typeface="+mj-lt"/>
              </a:rPr>
              <a:t>It is a fearful thing to fall into the hands of the living God</a:t>
            </a:r>
            <a:r>
              <a:rPr lang="en-US" sz="1900" b="1" dirty="0">
                <a:latin typeface="+mj-lt"/>
              </a:rPr>
              <a:t>”</a:t>
            </a:r>
            <a:r>
              <a:rPr lang="en-US" sz="1900" dirty="0">
                <a:latin typeface="+mj-lt"/>
              </a:rPr>
              <a:t> (Heb. 10:26-31).  </a:t>
            </a:r>
          </a:p>
          <a:p>
            <a:endParaRPr lang="en-US" sz="1900" dirty="0"/>
          </a:p>
          <a:p>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30163"/>
            <a:ext cx="5200650" cy="3900487"/>
          </a:xfrm>
        </p:spPr>
      </p:sp>
      <p:sp>
        <p:nvSpPr>
          <p:cNvPr id="3" name="Notes Placeholder 2"/>
          <p:cNvSpPr>
            <a:spLocks noGrp="1"/>
          </p:cNvSpPr>
          <p:nvPr>
            <p:ph type="body" idx="1"/>
          </p:nvPr>
        </p:nvSpPr>
        <p:spPr>
          <a:xfrm>
            <a:off x="0" y="3930650"/>
            <a:ext cx="7054850" cy="5486400"/>
          </a:xfrm>
        </p:spPr>
        <p:txBody>
          <a:bodyPr>
            <a:normAutofit fontScale="47500" lnSpcReduction="20000"/>
          </a:bodyPr>
          <a:lstStyle/>
          <a:p>
            <a:r>
              <a:rPr lang="en-US" sz="1900" dirty="0">
                <a:latin typeface="+mj-lt"/>
              </a:rPr>
              <a:t>At the same time Jeremiah and Zephaniah (Habakkuk was a later contemporary) were pronouncing judgment against Judah, another prophet was directing his attention at one of her enemies (Assyria). The Book of Nahum begins with these words: “An oracle (burden, KJV) concerning Nineveh. The book of the vision of Nahum of </a:t>
            </a:r>
            <a:r>
              <a:rPr lang="en-US" sz="1900" dirty="0" err="1">
                <a:latin typeface="+mj-lt"/>
              </a:rPr>
              <a:t>Elkosh</a:t>
            </a:r>
            <a:r>
              <a:rPr lang="en-US" sz="1900" dirty="0">
                <a:latin typeface="+mj-lt"/>
              </a:rPr>
              <a:t>” (1:1).  From this passage we learn all we know of Nahum and his background.  The book was written some 150 years after Jonah’s work in Assyria (760 BC) and 100 years after Assyria had taken Israel into captivity (722 BC, 2 Kings 17).  It was written while Assyria was the  most powerful nation in the ancient Near East which lasted for about 200 years.  History tells us that Assyria was defeated by the Babylonians and the Medes in 612 BC (completed in 605 BC), at which time Babylon became the great power of the region.  The references by Nahum to Nineveh, the capital city, are meant to include all the nation of Assyria.   The singular message of Nahum is the destruction of Nineveh (Assyria) and to provide assurance to Judah that her enemies would be judged.  Like Jonah and Obadiah, it was primarily written about what would happen to a sinful nation other than Judah or Israel (God’s covenant people).  The destruction of Nineveh is presented in vivid terms (3:1-4).  Nahum describes them as a “bloody city,” “full of lies and plunder,” and its people “betrays nations with her </a:t>
            </a:r>
            <a:r>
              <a:rPr lang="en-US" sz="1900" dirty="0" err="1">
                <a:latin typeface="+mj-lt"/>
              </a:rPr>
              <a:t>whorings</a:t>
            </a:r>
            <a:r>
              <a:rPr lang="en-US" sz="1900" dirty="0">
                <a:latin typeface="+mj-lt"/>
              </a:rPr>
              <a:t> (harlotry), and peoples with her charms (sorcery).”  If any city deserved destruction for its mistreatment of others, Nineveh certainly did!   Not only does Nahum predict their destruction, but implies that the fall of the city would bring satisfaction and comfort to others: “All who hear the news about you clap their hands over you. For upon whom has not come your unceasing evil?” (3:19).  The destruction of Nineveh in 612 BC was so complete that the site of Nineveh was not identified until AD 1845.  My opinion is that the book ‘s intention was to show God’s people that the nations that had plundered them would soon be destroyed (as with Edom).  Therefore, just as Nahum’s name means “comfort” so would God’s judgment against oppressing nations bring consolation to God’s people.  Of Judah, Nahum encourages them to keep her feasts and faithful worship (1:14-15).  Most divide the book into two parts: A hymn about God in chapter 1 and a description of the fall of Nineveh in chapters 2 and 3.  There will be no relief for Nineveh: “There is no easing your hurt; your wound is grievous” (3:19a).  </a:t>
            </a:r>
          </a:p>
          <a:p>
            <a:endParaRPr lang="en-US" sz="1900" dirty="0">
              <a:latin typeface="+mj-lt"/>
            </a:endParaRPr>
          </a:p>
          <a:p>
            <a:r>
              <a:rPr lang="en-US" sz="1900" b="1" dirty="0">
                <a:latin typeface="+mj-lt"/>
              </a:rPr>
              <a:t>Application </a:t>
            </a:r>
            <a:r>
              <a:rPr lang="en-US" sz="1900" dirty="0">
                <a:latin typeface="+mj-lt"/>
              </a:rPr>
              <a:t>- The nature of God (1:2-6).  </a:t>
            </a:r>
            <a:endParaRPr lang="en-US" sz="1900" b="1" dirty="0">
              <a:latin typeface="+mj-lt"/>
            </a:endParaRPr>
          </a:p>
          <a:p>
            <a:endParaRPr lang="en-US" sz="1900" b="1" dirty="0">
              <a:latin typeface="+mj-lt"/>
            </a:endParaRPr>
          </a:p>
          <a:p>
            <a:pPr marL="685800" lvl="1" indent="-228600">
              <a:buFont typeface="+mj-lt"/>
              <a:buAutoNum type="arabicPeriod"/>
            </a:pPr>
            <a:r>
              <a:rPr lang="en-US" sz="1900" b="1" dirty="0">
                <a:latin typeface="+mj-lt"/>
              </a:rPr>
              <a:t>God is a God of wrath </a:t>
            </a:r>
            <a:r>
              <a:rPr lang="en-US" sz="1900" dirty="0">
                <a:latin typeface="+mj-lt"/>
              </a:rPr>
              <a:t>(1:2): He is a “jealous” and “avenging” God.  As a “wrathful” God He will not leave the guilty unpunished: “</a:t>
            </a:r>
            <a:r>
              <a:rPr lang="en-US" sz="1900" i="1" dirty="0">
                <a:latin typeface="+mj-lt"/>
              </a:rPr>
              <a:t>In flaming fire, inflicting vengeance on those who do not obey</a:t>
            </a:r>
            <a:r>
              <a:rPr lang="en-US" sz="1900" dirty="0">
                <a:latin typeface="+mj-lt"/>
              </a:rPr>
              <a:t>” (1 Th. 1:8a).   </a:t>
            </a:r>
          </a:p>
          <a:p>
            <a:pPr marL="685800" lvl="1" indent="-228600">
              <a:buFont typeface="+mj-lt"/>
              <a:buAutoNum type="arabicPeriod"/>
            </a:pPr>
            <a:r>
              <a:rPr lang="en-US" sz="1900" b="1" dirty="0">
                <a:latin typeface="+mj-lt"/>
              </a:rPr>
              <a:t>God is slow to anger </a:t>
            </a:r>
            <a:r>
              <a:rPr lang="en-US" sz="1900" dirty="0">
                <a:latin typeface="+mj-lt"/>
              </a:rPr>
              <a:t>(1:3): God had showed Himself to be merciful when He did not destroy Nineveh during Jonah’s time proving that He is slow to anger (see Jonah 4:2).  </a:t>
            </a:r>
          </a:p>
          <a:p>
            <a:pPr marL="685800" lvl="1" indent="-228600">
              <a:buFont typeface="+mj-lt"/>
              <a:buAutoNum type="arabicPeriod"/>
            </a:pPr>
            <a:r>
              <a:rPr lang="en-US" sz="1900" b="1" dirty="0">
                <a:latin typeface="+mj-lt"/>
              </a:rPr>
              <a:t>God is powerful </a:t>
            </a:r>
            <a:r>
              <a:rPr lang="en-US" sz="1900" dirty="0">
                <a:latin typeface="+mj-lt"/>
              </a:rPr>
              <a:t>(1:3b): He has power over all nature, nations and people. When God decides to destroy a a nation, nothing can prevent that from happening.  No one “</a:t>
            </a:r>
            <a:r>
              <a:rPr lang="en-US" sz="1900" i="1" dirty="0">
                <a:latin typeface="+mj-lt"/>
              </a:rPr>
              <a:t>can stand before His indignation</a:t>
            </a:r>
            <a:r>
              <a:rPr lang="en-US" sz="1900" dirty="0">
                <a:latin typeface="+mj-lt"/>
              </a:rPr>
              <a:t>” or “</a:t>
            </a:r>
            <a:r>
              <a:rPr lang="en-US" sz="1900" i="1" dirty="0">
                <a:latin typeface="+mj-lt"/>
              </a:rPr>
              <a:t>endure the burning of His anger</a:t>
            </a:r>
            <a:r>
              <a:rPr lang="en-US" sz="1900" dirty="0">
                <a:latin typeface="+mj-lt"/>
              </a:rPr>
              <a:t>” (1:6).  </a:t>
            </a:r>
          </a:p>
          <a:p>
            <a:pPr marL="685800" lvl="1" indent="-228600">
              <a:buFont typeface="+mj-lt"/>
              <a:buAutoNum type="arabicPeriod"/>
            </a:pPr>
            <a:r>
              <a:rPr lang="en-US" sz="1900" b="1" dirty="0">
                <a:latin typeface="+mj-lt"/>
              </a:rPr>
              <a:t>God is both loving and vengeful</a:t>
            </a:r>
            <a:r>
              <a:rPr lang="en-US" sz="1900" dirty="0">
                <a:latin typeface="+mj-lt"/>
              </a:rPr>
              <a:t>.  Paul speaks pf the “</a:t>
            </a:r>
            <a:r>
              <a:rPr lang="en-US" sz="1900" i="1" dirty="0">
                <a:latin typeface="+mj-lt"/>
              </a:rPr>
              <a:t>goodness and the severity of God</a:t>
            </a:r>
            <a:r>
              <a:rPr lang="en-US" sz="1900" dirty="0">
                <a:latin typeface="+mj-lt"/>
              </a:rPr>
              <a:t>” (Ro. 11:22).  We need to recognize both sides of God’s character.  Nahum says God is “slow to anger” but ”will not leave the guilty go unpunished” (1:3).  Justice demands it.</a:t>
            </a:r>
          </a:p>
          <a:p>
            <a:pPr marL="685800" lvl="1" indent="-228600">
              <a:buFont typeface="+mj-lt"/>
              <a:buAutoNum type="arabicPeriod"/>
            </a:pPr>
            <a:r>
              <a:rPr lang="en-US" sz="1900" b="1" dirty="0">
                <a:latin typeface="+mj-lt"/>
              </a:rPr>
              <a:t>God distinguishes between His friends and enemies </a:t>
            </a:r>
            <a:r>
              <a:rPr lang="en-US" sz="1900" dirty="0">
                <a:latin typeface="+mj-lt"/>
              </a:rPr>
              <a:t>(1:7-8).  God is “</a:t>
            </a:r>
            <a:r>
              <a:rPr lang="en-US" sz="1900" i="1" dirty="0">
                <a:latin typeface="+mj-lt"/>
              </a:rPr>
              <a:t>good</a:t>
            </a:r>
            <a:r>
              <a:rPr lang="en-US" sz="1900" dirty="0">
                <a:latin typeface="+mj-lt"/>
              </a:rPr>
              <a:t>” but His goodness is shown to His friends, whereas He will destroy those who are His enemies.  Jesus says, “</a:t>
            </a:r>
            <a:r>
              <a:rPr lang="en-US" sz="1900" i="1" dirty="0">
                <a:latin typeface="+mj-lt"/>
              </a:rPr>
              <a:t>Who is not with Me is against Me</a:t>
            </a:r>
            <a:r>
              <a:rPr lang="en-US" sz="1900" dirty="0">
                <a:latin typeface="+mj-lt"/>
              </a:rPr>
              <a:t>” (Mt. 12:30).  Every person is either a friend or an enemy: there is a broad way or narrow way (Mt. 7:13-14); either we are on His right hand or His left (Mt. 25:34-35).  Jesus says we are His friend if we obey His commandments (15:14).  There is no in between.  </a:t>
            </a:r>
          </a:p>
          <a:p>
            <a:pPr marL="685800" lvl="1" indent="-228600">
              <a:buFont typeface="+mj-lt"/>
              <a:buAutoNum type="arabicPeriod"/>
            </a:pPr>
            <a:r>
              <a:rPr lang="en-US" sz="1900" b="1" dirty="0">
                <a:latin typeface="+mj-lt"/>
              </a:rPr>
              <a:t>God’s judgment is sure</a:t>
            </a:r>
            <a:r>
              <a:rPr lang="en-US" sz="1900" dirty="0">
                <a:latin typeface="+mj-lt"/>
              </a:rPr>
              <a:t> (3:1-12).  Nahum uses Thebes (No-</a:t>
            </a:r>
            <a:r>
              <a:rPr lang="en-US" sz="1900" dirty="0" err="1">
                <a:latin typeface="+mj-lt"/>
              </a:rPr>
              <a:t>amon</a:t>
            </a:r>
            <a:r>
              <a:rPr lang="en-US" sz="1900" dirty="0">
                <a:latin typeface="+mj-lt"/>
              </a:rPr>
              <a:t>) as an example of the false security one can erroneously feel but God’s judgment will come against unrighteousness is a certainty.  Nineveh would be cut down and destroyed; she would not escape judgment (3:11-15). For us, failure to repent and obey will result in our separation from God.       </a:t>
            </a:r>
          </a:p>
          <a:p>
            <a:endParaRPr lang="en-US" sz="1900" b="1" dirty="0">
              <a:latin typeface="+mj-lt"/>
            </a:endParaRPr>
          </a:p>
          <a:p>
            <a:r>
              <a:rPr lang="en-US" sz="1900" b="1" dirty="0">
                <a:latin typeface="+mj-lt"/>
              </a:rPr>
              <a:t>Key thought</a:t>
            </a:r>
            <a:r>
              <a:rPr lang="en-US" sz="1900" dirty="0">
                <a:latin typeface="+mj-lt"/>
              </a:rPr>
              <a:t>:  God will not excuse sinful behavior; not with Nineveh, and not with us. “</a:t>
            </a:r>
            <a:r>
              <a:rPr lang="en-US" sz="1900" i="1" dirty="0">
                <a:latin typeface="+mj-lt"/>
              </a:rPr>
              <a:t>For if we go on sinning deliberately after receiving the knowledge of the truth, there no longer remains a sacrifice for sins, 27 but a fearful expectation of judgment, and a fury of fire that will consume the adversaries….29 How much worse punishment, do you think, will be deserved by the one who has trampled underfoot the Son of God, and has profaned the blood of the covenant by which he was sanctified, and has outraged the Spirit of grace? 30 For we know him who said, “Vengeance is mine; I will repay</a:t>
            </a:r>
            <a:r>
              <a:rPr lang="en-US" sz="1900" dirty="0">
                <a:latin typeface="+mj-lt"/>
              </a:rPr>
              <a:t>.” </a:t>
            </a:r>
            <a:r>
              <a:rPr lang="en-US" sz="1900" i="1" dirty="0">
                <a:latin typeface="+mj-lt"/>
              </a:rPr>
              <a:t>And again, “The Lord will judge his people.” 31 </a:t>
            </a:r>
            <a:r>
              <a:rPr lang="en-US" sz="1900" b="1" i="1" dirty="0">
                <a:latin typeface="+mj-lt"/>
              </a:rPr>
              <a:t>It is a fearful thing to fall into the hands of the living God</a:t>
            </a:r>
            <a:r>
              <a:rPr lang="en-US" sz="1900" b="1" dirty="0">
                <a:latin typeface="+mj-lt"/>
              </a:rPr>
              <a:t>”</a:t>
            </a:r>
            <a:r>
              <a:rPr lang="en-US" sz="1900" dirty="0">
                <a:latin typeface="+mj-lt"/>
              </a:rPr>
              <a:t> (Heb. 10:26-31).  </a:t>
            </a:r>
          </a:p>
          <a:p>
            <a:endParaRPr lang="en-US" sz="1900" dirty="0"/>
          </a:p>
          <a:p>
            <a:endParaRPr lang="en-US" sz="1000" dirty="0"/>
          </a:p>
        </p:txBody>
      </p:sp>
    </p:spTree>
    <p:extLst>
      <p:ext uri="{BB962C8B-B14F-4D97-AF65-F5344CB8AC3E}">
        <p14:creationId xmlns:p14="http://schemas.microsoft.com/office/powerpoint/2010/main" val="308128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92138"/>
            <a:ext cx="5892800" cy="4419600"/>
          </a:xfrm>
          <a:solidFill>
            <a:srgbClr val="FFFF00"/>
          </a:solidFill>
        </p:spPr>
      </p:sp>
      <p:sp>
        <p:nvSpPr>
          <p:cNvPr id="3" name="Notes Placeholder 2"/>
          <p:cNvSpPr>
            <a:spLocks noGrp="1"/>
          </p:cNvSpPr>
          <p:nvPr>
            <p:ph type="body" idx="1"/>
          </p:nvPr>
        </p:nvSpPr>
        <p:spPr>
          <a:xfrm>
            <a:off x="120650" y="6064250"/>
            <a:ext cx="5964238" cy="3200400"/>
          </a:xfrm>
        </p:spPr>
        <p:txBody>
          <a:bodyPr/>
          <a:lstStyle/>
          <a:p>
            <a:endParaRPr lang="en-US" dirty="0"/>
          </a:p>
        </p:txBody>
      </p:sp>
      <p:sp>
        <p:nvSpPr>
          <p:cNvPr id="4" name="Slide Number Placeholder 3"/>
          <p:cNvSpPr>
            <a:spLocks noGrp="1"/>
          </p:cNvSpPr>
          <p:nvPr>
            <p:ph type="sldNum" sz="quarter" idx="10"/>
          </p:nvPr>
        </p:nvSpPr>
        <p:spPr/>
        <p:txBody>
          <a:bodyPr/>
          <a:lstStyle/>
          <a:p>
            <a:fld id="{86E33552-28B7-9F48-96EF-6F521705AA6A}" type="slidenum">
              <a:rPr lang="en-US" smtClean="0"/>
              <a:t>3</a:t>
            </a:fld>
            <a:endParaRPr lang="en-US"/>
          </a:p>
        </p:txBody>
      </p:sp>
    </p:spTree>
    <p:extLst>
      <p:ext uri="{BB962C8B-B14F-4D97-AF65-F5344CB8AC3E}">
        <p14:creationId xmlns:p14="http://schemas.microsoft.com/office/powerpoint/2010/main" val="2057503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A7A70F-5BAD-C24C-A649-20DE519519DA}" type="slidenum">
              <a:rPr lang="en-US" smtClean="0"/>
              <a:t>4</a:t>
            </a:fld>
            <a:endParaRPr lang="en-US"/>
          </a:p>
        </p:txBody>
      </p:sp>
    </p:spTree>
    <p:extLst>
      <p:ext uri="{BB962C8B-B14F-4D97-AF65-F5344CB8AC3E}">
        <p14:creationId xmlns:p14="http://schemas.microsoft.com/office/powerpoint/2010/main" val="7670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B25215-F6D9-4905-B048-55294588421D}" type="slidenum">
              <a:rPr lang="en-US" smtClean="0"/>
              <a:pPr/>
              <a:t>5</a:t>
            </a:fld>
            <a:endParaRPr lang="en-US"/>
          </a:p>
        </p:txBody>
      </p:sp>
    </p:spTree>
    <p:extLst>
      <p:ext uri="{BB962C8B-B14F-4D97-AF65-F5344CB8AC3E}">
        <p14:creationId xmlns:p14="http://schemas.microsoft.com/office/powerpoint/2010/main" val="1152768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B25215-F6D9-4905-B048-55294588421D}" type="slidenum">
              <a:rPr lang="en-US" smtClean="0"/>
              <a:pPr/>
              <a:t>6</a:t>
            </a:fld>
            <a:endParaRPr lang="en-US"/>
          </a:p>
        </p:txBody>
      </p:sp>
    </p:spTree>
    <p:extLst>
      <p:ext uri="{BB962C8B-B14F-4D97-AF65-F5344CB8AC3E}">
        <p14:creationId xmlns:p14="http://schemas.microsoft.com/office/powerpoint/2010/main" val="325800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8</a:t>
            </a:fld>
            <a:endParaRPr lang="en-US"/>
          </a:p>
        </p:txBody>
      </p:sp>
    </p:spTree>
    <p:extLst>
      <p:ext uri="{BB962C8B-B14F-4D97-AF65-F5344CB8AC3E}">
        <p14:creationId xmlns:p14="http://schemas.microsoft.com/office/powerpoint/2010/main" val="1777642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9E2C24-1099-8B48-A5D1-8E89D0F2DEB1}" type="slidenum">
              <a:rPr lang="en-US" smtClean="0"/>
              <a:t>10</a:t>
            </a:fld>
            <a:endParaRPr lang="en-US" dirty="0"/>
          </a:p>
        </p:txBody>
      </p:sp>
    </p:spTree>
    <p:extLst>
      <p:ext uri="{BB962C8B-B14F-4D97-AF65-F5344CB8AC3E}">
        <p14:creationId xmlns:p14="http://schemas.microsoft.com/office/powerpoint/2010/main" val="139412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509E2C24-1099-8B48-A5D1-8E89D0F2DEB1}" type="slidenum">
              <a:rPr lang="en-US" smtClean="0"/>
              <a:t>11</a:t>
            </a:fld>
            <a:endParaRPr lang="en-US" dirty="0"/>
          </a:p>
        </p:txBody>
      </p:sp>
    </p:spTree>
    <p:extLst>
      <p:ext uri="{BB962C8B-B14F-4D97-AF65-F5344CB8AC3E}">
        <p14:creationId xmlns:p14="http://schemas.microsoft.com/office/powerpoint/2010/main" val="631481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B68DC431-1583-4702-B81A-832D335C0186}" type="datetimeFigureOut">
              <a:rPr lang="en-US" smtClean="0"/>
              <a:pPr/>
              <a:t>12/31/22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12/31/22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8DC431-1583-4702-B81A-832D335C0186}" type="datetimeFigureOut">
              <a:rPr lang="en-US" smtClean="0"/>
              <a:pPr/>
              <a:t>12/31/22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8DC431-1583-4702-B81A-832D335C0186}" type="datetimeFigureOut">
              <a:rPr lang="en-US" smtClean="0"/>
              <a:pPr/>
              <a:t>12/31/22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8DC431-1583-4702-B81A-832D335C0186}" type="datetimeFigureOut">
              <a:rPr lang="en-US" smtClean="0"/>
              <a:pPr/>
              <a:t>12/31/22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8DC431-1583-4702-B81A-832D335C0186}" type="datetimeFigureOut">
              <a:rPr lang="en-US" smtClean="0"/>
              <a:pPr/>
              <a:t>12/31/22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DC431-1583-4702-B81A-832D335C0186}" type="datetimeFigureOut">
              <a:rPr lang="en-US" smtClean="0"/>
              <a:pPr/>
              <a:t>12/31/22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68DC431-1583-4702-B81A-832D335C0186}" type="datetimeFigureOut">
              <a:rPr lang="en-US" smtClean="0"/>
              <a:pPr/>
              <a:t>12/31/22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68DC431-1583-4702-B81A-832D335C0186}" type="datetimeFigureOut">
              <a:rPr lang="en-US" smtClean="0"/>
              <a:pPr/>
              <a:t>12/31/22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3F2CC1A4-3628-4009-A3B0-E0FB77C012B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68DC431-1583-4702-B81A-832D335C0186}" type="datetimeFigureOut">
              <a:rPr lang="en-US" smtClean="0"/>
              <a:pPr/>
              <a:t>12/31/22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F2CC1A4-3628-4009-A3B0-E0FB77C012B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Symphony of the Scriptures</a:t>
            </a:r>
          </a:p>
        </p:txBody>
      </p:sp>
      <p:sp>
        <p:nvSpPr>
          <p:cNvPr id="3" name="Subtitle 2"/>
          <p:cNvSpPr>
            <a:spLocks noGrp="1"/>
          </p:cNvSpPr>
          <p:nvPr>
            <p:ph type="subTitle" idx="1"/>
          </p:nvPr>
        </p:nvSpPr>
        <p:spPr/>
        <p:txBody>
          <a:bodyPr>
            <a:normAutofit/>
          </a:bodyPr>
          <a:lstStyle/>
          <a:p>
            <a:r>
              <a:rPr lang="en-US" sz="3200" dirty="0"/>
              <a:t>Nahum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FFA3-C05D-E24A-8EC7-A57677F20255}"/>
              </a:ext>
            </a:extLst>
          </p:cNvPr>
          <p:cNvSpPr>
            <a:spLocks noGrp="1"/>
          </p:cNvSpPr>
          <p:nvPr>
            <p:ph type="title"/>
          </p:nvPr>
        </p:nvSpPr>
        <p:spPr/>
        <p:txBody>
          <a:bodyPr>
            <a:normAutofit/>
          </a:bodyPr>
          <a:lstStyle/>
          <a:p>
            <a:r>
              <a:rPr lang="en-US" sz="3200" dirty="0">
                <a:solidFill>
                  <a:schemeClr val="accent1"/>
                </a:solidFill>
              </a:rPr>
              <a:t>Why is Nahum so important?</a:t>
            </a:r>
          </a:p>
        </p:txBody>
      </p:sp>
      <p:sp>
        <p:nvSpPr>
          <p:cNvPr id="3" name="Content Placeholder 2">
            <a:extLst>
              <a:ext uri="{FF2B5EF4-FFF2-40B4-BE49-F238E27FC236}">
                <a16:creationId xmlns:a16="http://schemas.microsoft.com/office/drawing/2014/main" id="{F35B7A82-5111-664F-8EEA-9BE7ED9FDE24}"/>
              </a:ext>
            </a:extLst>
          </p:cNvPr>
          <p:cNvSpPr>
            <a:spLocks noGrp="1"/>
          </p:cNvSpPr>
          <p:nvPr>
            <p:ph idx="1"/>
          </p:nvPr>
        </p:nvSpPr>
        <p:spPr>
          <a:xfrm>
            <a:off x="134471" y="1408176"/>
            <a:ext cx="8848164" cy="5474143"/>
          </a:xfrm>
        </p:spPr>
        <p:txBody>
          <a:bodyPr>
            <a:noAutofit/>
          </a:bodyPr>
          <a:lstStyle/>
          <a:p>
            <a:pPr marL="89154" indent="0">
              <a:buNone/>
            </a:pPr>
            <a:r>
              <a:rPr lang="en-US" sz="2000" dirty="0"/>
              <a:t>Nahum’s singular focus on the impending judgment of Nineveh offers a continuation of the story that began in Jonah.  Sometime around 760 BC, God sent Jonah to Nineveh to preach repentance and hope to the Assyrian people, a message they heard and adopted—at least for a time.  One hundred years later, during the time of Nahum, the Assyrians had returned to their bullish ways, conquering the northern kingdom of Israel and lording their power over Judah in the south (2 Ki. 17:1–6; 18:13–19:37).  Jonah failed to realize what Nahum reminded the people of Judah: God’s justice is always right and always sure.  Should He choose to grant mercy for a time, that good gift will not compromise the Lord’s ultimate sense of justice for all in the end.</a:t>
            </a:r>
          </a:p>
          <a:p>
            <a:pPr marL="89154" indent="0">
              <a:buNone/>
            </a:pPr>
            <a:endParaRPr lang="en-US" sz="2000" dirty="0"/>
          </a:p>
          <a:p>
            <a:pPr marL="89154" indent="0">
              <a:buNone/>
            </a:pPr>
            <a:r>
              <a:rPr lang="en-US" sz="2000" dirty="0"/>
              <a:t>The book differs from from many of the other prophets in two ways: (1) It neither rebuked Juda for their sins nor required them to repent.  (2) It was (like Obadiah and Jonah, but unlike the other prophets) primarily written about what would happen to a nation other than God’s chosen people.    </a:t>
            </a:r>
          </a:p>
        </p:txBody>
      </p:sp>
    </p:spTree>
    <p:extLst>
      <p:ext uri="{BB962C8B-B14F-4D97-AF65-F5344CB8AC3E}">
        <p14:creationId xmlns:p14="http://schemas.microsoft.com/office/powerpoint/2010/main" val="4271229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E27A-7592-6B4D-8422-3450881FC380}"/>
              </a:ext>
            </a:extLst>
          </p:cNvPr>
          <p:cNvSpPr>
            <a:spLocks noGrp="1"/>
          </p:cNvSpPr>
          <p:nvPr>
            <p:ph type="title"/>
          </p:nvPr>
        </p:nvSpPr>
        <p:spPr/>
        <p:txBody>
          <a:bodyPr>
            <a:normAutofit/>
          </a:bodyPr>
          <a:lstStyle/>
          <a:p>
            <a:r>
              <a:rPr lang="en-US" sz="3200" dirty="0">
                <a:solidFill>
                  <a:schemeClr val="accent1"/>
                </a:solidFill>
              </a:rPr>
              <a:t>What's the point?</a:t>
            </a:r>
          </a:p>
        </p:txBody>
      </p:sp>
      <p:sp>
        <p:nvSpPr>
          <p:cNvPr id="3" name="Content Placeholder 2">
            <a:extLst>
              <a:ext uri="{FF2B5EF4-FFF2-40B4-BE49-F238E27FC236}">
                <a16:creationId xmlns:a16="http://schemas.microsoft.com/office/drawing/2014/main" id="{A2B5B166-BD38-4E43-BA46-E21795698B86}"/>
              </a:ext>
            </a:extLst>
          </p:cNvPr>
          <p:cNvSpPr>
            <a:spLocks noGrp="1"/>
          </p:cNvSpPr>
          <p:nvPr>
            <p:ph idx="1"/>
          </p:nvPr>
        </p:nvSpPr>
        <p:spPr>
          <a:xfrm>
            <a:off x="114300" y="1441513"/>
            <a:ext cx="8915400" cy="6059424"/>
          </a:xfrm>
        </p:spPr>
        <p:txBody>
          <a:bodyPr>
            <a:noAutofit/>
          </a:bodyPr>
          <a:lstStyle/>
          <a:p>
            <a:pPr marL="89154" indent="0">
              <a:buNone/>
            </a:pPr>
            <a:r>
              <a:rPr lang="en-US" sz="2000" dirty="0"/>
              <a:t>After allowing approximately two hundred years of powerful Assyrian kings and rulers, God announced through Nahum His plans to judge the city of Nineveh (again).  While the book as a whole clearly shows God’s concern over sin, His willingness to punish those guilty of wickedness, and His power to carry out His desire for judgment, it also contains rays of hope shining through the darkness.  Most significant, the people of Judah would have immediately taken hope in the idea that Nineveh, their primary oppressor for generations, would soon come under judgment from God.  One can almost hear their whispers, “it’s about time!”  Also, a small but faithful remnant in an increasingly idolatrous Judah would have been comforted by declarations of God’s slowness to anger (Nahum 1:3), His goodness and strength (1:7), and His restorative power (2:2).</a:t>
            </a:r>
          </a:p>
          <a:p>
            <a:pPr marL="89154" indent="0">
              <a:buNone/>
            </a:pPr>
            <a:endParaRPr lang="en-US" sz="2000" dirty="0"/>
          </a:p>
          <a:p>
            <a:pPr marL="89154" indent="0">
              <a:buNone/>
            </a:pPr>
            <a:r>
              <a:rPr lang="en-US" sz="2000" dirty="0"/>
              <a:t>Not only did Nahum predict Nineveh’s destruction, but he also indicated tha the fall of the city would bring comfort to others.  In fact, no one would grieve at the downfall of the “bloody city” ---- “full of lies and pillage”  (3:1-9).   </a:t>
            </a:r>
          </a:p>
        </p:txBody>
      </p:sp>
    </p:spTree>
    <p:extLst>
      <p:ext uri="{BB962C8B-B14F-4D97-AF65-F5344CB8AC3E}">
        <p14:creationId xmlns:p14="http://schemas.microsoft.com/office/powerpoint/2010/main" val="231357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4681-4A8E-2D41-8ADD-E6CB00E4EB2E}"/>
              </a:ext>
            </a:extLst>
          </p:cNvPr>
          <p:cNvSpPr>
            <a:spLocks noGrp="1"/>
          </p:cNvSpPr>
          <p:nvPr>
            <p:ph type="title"/>
          </p:nvPr>
        </p:nvSpPr>
        <p:spPr/>
        <p:txBody>
          <a:bodyPr>
            <a:normAutofit/>
          </a:bodyPr>
          <a:lstStyle/>
          <a:p>
            <a:r>
              <a:rPr lang="en-US" sz="3200" dirty="0">
                <a:solidFill>
                  <a:schemeClr val="accent1"/>
                </a:solidFill>
              </a:rPr>
              <a:t>How do I apply this?</a:t>
            </a:r>
          </a:p>
        </p:txBody>
      </p:sp>
      <p:sp>
        <p:nvSpPr>
          <p:cNvPr id="3" name="Content Placeholder 2">
            <a:extLst>
              <a:ext uri="{FF2B5EF4-FFF2-40B4-BE49-F238E27FC236}">
                <a16:creationId xmlns:a16="http://schemas.microsoft.com/office/drawing/2014/main" id="{05C53D9A-B1B6-7F41-925B-5796F7AFFFEF}"/>
              </a:ext>
            </a:extLst>
          </p:cNvPr>
          <p:cNvSpPr>
            <a:spLocks noGrp="1"/>
          </p:cNvSpPr>
          <p:nvPr>
            <p:ph idx="1"/>
          </p:nvPr>
        </p:nvSpPr>
        <p:spPr>
          <a:xfrm>
            <a:off x="285750" y="1714500"/>
            <a:ext cx="8629650" cy="4686301"/>
          </a:xfrm>
        </p:spPr>
        <p:txBody>
          <a:bodyPr>
            <a:normAutofit/>
          </a:bodyPr>
          <a:lstStyle/>
          <a:p>
            <a:pPr marL="118872" indent="0">
              <a:buNone/>
            </a:pPr>
            <a:r>
              <a:rPr lang="en-US" sz="2200" dirty="0"/>
              <a:t>Ever felt disgusted about our nation’s depravity?  We ask, “How long will God put up with this?” No doubt we all have felt overwhelmed by the darkness both within ourselves and in our world.  Nahum lived in a dark time, a time in which the faithful few must have wondered how long they would have to resist cultural and spiritual compromise.</a:t>
            </a:r>
          </a:p>
          <a:p>
            <a:pPr marL="118872" indent="0">
              <a:buNone/>
            </a:pPr>
            <a:endParaRPr lang="en-US" sz="2200" dirty="0"/>
          </a:p>
          <a:p>
            <a:pPr marL="118872" indent="0">
              <a:buNone/>
            </a:pPr>
            <a:r>
              <a:rPr lang="en-US" sz="2200" dirty="0"/>
              <a:t>Have you ever found your will to do what’s right weakening as you became discouraged with what you saw in your life and in the world around you? The prophet Nahum reminds us of God’s active hand, working even in the darkest of times to bring justice and hope throughout the world.</a:t>
            </a:r>
          </a:p>
        </p:txBody>
      </p:sp>
    </p:spTree>
    <p:extLst>
      <p:ext uri="{BB962C8B-B14F-4D97-AF65-F5344CB8AC3E}">
        <p14:creationId xmlns:p14="http://schemas.microsoft.com/office/powerpoint/2010/main" val="348766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587825" y="155448"/>
            <a:ext cx="7143008" cy="1252728"/>
          </a:xfrm>
        </p:spPr>
        <p:txBody>
          <a:bodyPr/>
          <a:lstStyle/>
          <a:p>
            <a:r>
              <a:rPr lang="en-US" dirty="0">
                <a:latin typeface="Arial" panose="020B0604020202020204" pitchFamily="34" charset="0"/>
                <a:cs typeface="Arial" panose="020B0604020202020204" pitchFamily="34" charset="0"/>
              </a:rPr>
              <a:t>Character of God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797448" y="1835083"/>
            <a:ext cx="8219234" cy="163121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Nahum 1:2-3   </a:t>
            </a:r>
            <a:r>
              <a:rPr lang="en-US" sz="2000" b="1" i="1" dirty="0">
                <a:solidFill>
                  <a:srgbClr val="002060"/>
                </a:solidFill>
                <a:latin typeface="Arial" panose="020B0604020202020204" pitchFamily="34" charset="0"/>
                <a:cs typeface="Arial" panose="020B0604020202020204" pitchFamily="34" charset="0"/>
              </a:rPr>
              <a:t>God is jealous, and the LORD avenges; The LORD avenges and is furious. The LORD will take vengeance on His adversaries, and He reserves wrath for His enemies; The LORD is slow to anger and great in power, and will not at all acquit the wicked. </a:t>
            </a:r>
          </a:p>
        </p:txBody>
      </p:sp>
      <p:sp>
        <p:nvSpPr>
          <p:cNvPr id="6" name="TextBox 5"/>
          <p:cNvSpPr txBox="1"/>
          <p:nvPr/>
        </p:nvSpPr>
        <p:spPr>
          <a:xfrm>
            <a:off x="285309" y="1515998"/>
            <a:ext cx="7401642"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Even thought He is slow to anger, God will take vengeance.</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328504" y="3408424"/>
            <a:ext cx="2778325"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God's anger is fierce.</a:t>
            </a:r>
          </a:p>
        </p:txBody>
      </p:sp>
      <p:sp>
        <p:nvSpPr>
          <p:cNvPr id="8" name="TextBox 7"/>
          <p:cNvSpPr txBox="1"/>
          <p:nvPr/>
        </p:nvSpPr>
        <p:spPr>
          <a:xfrm>
            <a:off x="797449" y="3742963"/>
            <a:ext cx="8146472" cy="163121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Nahum 1:5-6  </a:t>
            </a:r>
            <a:r>
              <a:rPr lang="en-US" sz="2000" b="1" i="1" dirty="0">
                <a:solidFill>
                  <a:srgbClr val="002060"/>
                </a:solidFill>
                <a:latin typeface="Arial" panose="020B0604020202020204" pitchFamily="34" charset="0"/>
                <a:cs typeface="Arial" panose="020B0604020202020204" pitchFamily="34" charset="0"/>
              </a:rPr>
              <a:t>The mountains quake before Him, The hills melt, and the Earth heaves at His presence, yes, the world and all who dwell in it.  Who can stand before His indignation? And who can endure the fierceness of His anger?  His fury is poured out like fire, and the rocks are thrown down by Him.</a:t>
            </a:r>
          </a:p>
        </p:txBody>
      </p:sp>
      <p:sp>
        <p:nvSpPr>
          <p:cNvPr id="9" name="TextBox 8"/>
          <p:cNvSpPr txBox="1"/>
          <p:nvPr/>
        </p:nvSpPr>
        <p:spPr>
          <a:xfrm>
            <a:off x="380438" y="5341752"/>
            <a:ext cx="8540333"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The goodness of the Lord is a stronghold to the faithful.  </a:t>
            </a:r>
          </a:p>
        </p:txBody>
      </p:sp>
      <p:sp>
        <p:nvSpPr>
          <p:cNvPr id="10" name="TextBox 9"/>
          <p:cNvSpPr txBox="1"/>
          <p:nvPr/>
        </p:nvSpPr>
        <p:spPr>
          <a:xfrm>
            <a:off x="5070764" y="6293922"/>
            <a:ext cx="3480440"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(All scripture quotes from NKJV)</a:t>
            </a:r>
          </a:p>
        </p:txBody>
      </p:sp>
      <p:sp>
        <p:nvSpPr>
          <p:cNvPr id="11" name="Rounded Rectangle 10"/>
          <p:cNvSpPr/>
          <p:nvPr/>
        </p:nvSpPr>
        <p:spPr>
          <a:xfrm>
            <a:off x="6603651"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1</a:t>
            </a:r>
          </a:p>
        </p:txBody>
      </p:sp>
      <p:sp>
        <p:nvSpPr>
          <p:cNvPr id="3" name="TextBox 2"/>
          <p:cNvSpPr txBox="1"/>
          <p:nvPr/>
        </p:nvSpPr>
        <p:spPr>
          <a:xfrm>
            <a:off x="774300" y="5660548"/>
            <a:ext cx="8146472"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Nahum 1:7  </a:t>
            </a:r>
            <a:r>
              <a:rPr lang="en-US" sz="2000" b="1" i="1" dirty="0">
                <a:solidFill>
                  <a:srgbClr val="002060"/>
                </a:solidFill>
                <a:latin typeface="Arial" panose="020B0604020202020204" pitchFamily="34" charset="0"/>
                <a:cs typeface="Arial" panose="020B0604020202020204" pitchFamily="34" charset="0"/>
              </a:rPr>
              <a:t>The LORD is good, A stronghold in the day of trouble; and He knows those who trust in Him.</a:t>
            </a:r>
          </a:p>
        </p:txBody>
      </p:sp>
    </p:spTree>
    <p:extLst>
      <p:ext uri="{BB962C8B-B14F-4D97-AF65-F5344CB8AC3E}">
        <p14:creationId xmlns:p14="http://schemas.microsoft.com/office/powerpoint/2010/main" val="2416964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587825" y="155448"/>
            <a:ext cx="7143008" cy="1252728"/>
          </a:xfrm>
        </p:spPr>
        <p:txBody>
          <a:bodyPr/>
          <a:lstStyle/>
          <a:p>
            <a:r>
              <a:rPr lang="en-US" dirty="0">
                <a:latin typeface="Arial" panose="020B0604020202020204" pitchFamily="34" charset="0"/>
                <a:cs typeface="Arial" panose="020B0604020202020204" pitchFamily="34" charset="0"/>
              </a:rPr>
              <a:t>Character of God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797448" y="1858233"/>
            <a:ext cx="8219234"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Nahum 1:8  </a:t>
            </a:r>
            <a:r>
              <a:rPr lang="en-US" sz="2000" b="1" i="1" dirty="0">
                <a:solidFill>
                  <a:srgbClr val="002060"/>
                </a:solidFill>
                <a:latin typeface="Arial" panose="020B0604020202020204" pitchFamily="34" charset="0"/>
                <a:cs typeface="Arial" panose="020B0604020202020204" pitchFamily="34" charset="0"/>
              </a:rPr>
              <a:t>But with an overflowing flood He will make an utter end of its place, and darkness will pursue His enemies.</a:t>
            </a:r>
          </a:p>
        </p:txBody>
      </p:sp>
      <p:sp>
        <p:nvSpPr>
          <p:cNvPr id="6" name="TextBox 5"/>
          <p:cNvSpPr txBox="1"/>
          <p:nvPr/>
        </p:nvSpPr>
        <p:spPr>
          <a:xfrm>
            <a:off x="285309" y="1515998"/>
            <a:ext cx="4923143"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will pursue his enemies to an end.</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328504" y="2598174"/>
            <a:ext cx="8479830"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Despite her plotting against the Lord, Nineveh will be completely overthrown.  She will not afflict anyone again.</a:t>
            </a:r>
          </a:p>
        </p:txBody>
      </p:sp>
      <p:sp>
        <p:nvSpPr>
          <p:cNvPr id="8" name="TextBox 7"/>
          <p:cNvSpPr txBox="1"/>
          <p:nvPr/>
        </p:nvSpPr>
        <p:spPr>
          <a:xfrm>
            <a:off x="774299" y="3266795"/>
            <a:ext cx="8146472"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Nahum 1:9-10  </a:t>
            </a:r>
            <a:r>
              <a:rPr lang="en-US" sz="2000" b="1" i="1" dirty="0">
                <a:solidFill>
                  <a:srgbClr val="002060"/>
                </a:solidFill>
                <a:latin typeface="Arial" panose="020B0604020202020204" pitchFamily="34" charset="0"/>
                <a:cs typeface="Arial" panose="020B0604020202020204" pitchFamily="34" charset="0"/>
              </a:rPr>
              <a:t>What do you conspire against the LORD?  He will make an utter end of it.  Affliction will not rise up a second time. For while tangled like thorns, and while drunken like drunkards, they shall be devoured like stubble fully dried.</a:t>
            </a:r>
          </a:p>
        </p:txBody>
      </p:sp>
      <p:sp>
        <p:nvSpPr>
          <p:cNvPr id="11" name="Rounded Rectangle 10"/>
          <p:cNvSpPr/>
          <p:nvPr/>
        </p:nvSpPr>
        <p:spPr>
          <a:xfrm>
            <a:off x="6603651"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1</a:t>
            </a:r>
          </a:p>
        </p:txBody>
      </p:sp>
      <p:sp>
        <p:nvSpPr>
          <p:cNvPr id="9" name="TextBox 8"/>
          <p:cNvSpPr txBox="1"/>
          <p:nvPr/>
        </p:nvSpPr>
        <p:spPr>
          <a:xfrm>
            <a:off x="328504" y="4578659"/>
            <a:ext cx="8540333"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The </a:t>
            </a:r>
            <a:r>
              <a:rPr lang="en-US" sz="2000" b="1" dirty="0" err="1">
                <a:latin typeface="Arial" panose="020B0604020202020204" pitchFamily="34" charset="0"/>
                <a:cs typeface="Arial" panose="020B0604020202020204" pitchFamily="34" charset="0"/>
              </a:rPr>
              <a:t>Ninevites</a:t>
            </a:r>
            <a:r>
              <a:rPr lang="en-US" sz="2000" b="1" dirty="0">
                <a:latin typeface="Arial" panose="020B0604020202020204" pitchFamily="34" charset="0"/>
                <a:cs typeface="Arial" panose="020B0604020202020204" pitchFamily="34" charset="0"/>
              </a:rPr>
              <a:t> are evil counselors, plotting evil against Judah, the Lord’s people.  Although they appear safe, they will be destroyed.</a:t>
            </a:r>
          </a:p>
        </p:txBody>
      </p:sp>
      <p:sp>
        <p:nvSpPr>
          <p:cNvPr id="10" name="TextBox 9"/>
          <p:cNvSpPr txBox="1"/>
          <p:nvPr/>
        </p:nvSpPr>
        <p:spPr>
          <a:xfrm>
            <a:off x="774300" y="5268144"/>
            <a:ext cx="8034034"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Nahum 1:11-12  </a:t>
            </a:r>
            <a:r>
              <a:rPr lang="en-US" sz="2000" b="1" i="1" dirty="0">
                <a:solidFill>
                  <a:srgbClr val="002060"/>
                </a:solidFill>
                <a:latin typeface="Arial" panose="020B0604020202020204" pitchFamily="34" charset="0"/>
                <a:cs typeface="Arial" panose="020B0604020202020204" pitchFamily="34" charset="0"/>
              </a:rPr>
              <a:t>From you comes forth one who plots evil against the LORD, a wicked counselor. Thus says the LORD: "Though they are safe, and likewise many, yet in this manner they will be cut down when he passes through.” </a:t>
            </a:r>
          </a:p>
        </p:txBody>
      </p:sp>
    </p:spTree>
    <p:extLst>
      <p:ext uri="{BB962C8B-B14F-4D97-AF65-F5344CB8AC3E}">
        <p14:creationId xmlns:p14="http://schemas.microsoft.com/office/powerpoint/2010/main" val="139919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587825" y="155448"/>
            <a:ext cx="7143008" cy="1252728"/>
          </a:xfrm>
        </p:spPr>
        <p:txBody>
          <a:bodyPr/>
          <a:lstStyle/>
          <a:p>
            <a:r>
              <a:rPr lang="en-US" dirty="0">
                <a:latin typeface="Arial" panose="020B0604020202020204" pitchFamily="34" charset="0"/>
                <a:cs typeface="Arial" panose="020B0604020202020204" pitchFamily="34" charset="0"/>
              </a:rPr>
              <a:t>Character of God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785875" y="4323669"/>
            <a:ext cx="8323404"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2 Kings 19:35  </a:t>
            </a:r>
            <a:r>
              <a:rPr lang="en-US" sz="2000" b="1" i="1" dirty="0">
                <a:solidFill>
                  <a:srgbClr val="002060"/>
                </a:solidFill>
                <a:latin typeface="Arial" panose="020B0604020202020204" pitchFamily="34" charset="0"/>
                <a:cs typeface="Arial" panose="020B0604020202020204" pitchFamily="34" charset="0"/>
              </a:rPr>
              <a:t>And it came to pass on a certain night that the angel of the LORD went out, and killed in the camp of the Assyrians one hundred and eighty-five thousand; and when people arose early in the morning, there were the corpses - all dead.</a:t>
            </a:r>
          </a:p>
        </p:txBody>
      </p:sp>
      <p:sp>
        <p:nvSpPr>
          <p:cNvPr id="7" name="TextBox 6"/>
          <p:cNvSpPr txBox="1"/>
          <p:nvPr/>
        </p:nvSpPr>
        <p:spPr>
          <a:xfrm>
            <a:off x="349174" y="3431543"/>
            <a:ext cx="8621209"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Sennacherib invaded Judea with an army of nearly 200,000 men in 681 BC.  Yet, 2 Kings 19 says an angel of the Lord slew 185,000 of them in one night.</a:t>
            </a:r>
          </a:p>
        </p:txBody>
      </p:sp>
      <p:sp>
        <p:nvSpPr>
          <p:cNvPr id="11" name="Rounded Rectangle 10"/>
          <p:cNvSpPr/>
          <p:nvPr/>
        </p:nvSpPr>
        <p:spPr>
          <a:xfrm>
            <a:off x="6603651"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1</a:t>
            </a:r>
          </a:p>
        </p:txBody>
      </p:sp>
      <p:sp>
        <p:nvSpPr>
          <p:cNvPr id="3" name="TextBox 2"/>
          <p:cNvSpPr txBox="1"/>
          <p:nvPr/>
        </p:nvSpPr>
        <p:spPr>
          <a:xfrm>
            <a:off x="762725" y="1494694"/>
            <a:ext cx="8034034"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Nahum 1:11-12  </a:t>
            </a:r>
            <a:r>
              <a:rPr lang="en-US" sz="2000" b="1" i="1" dirty="0">
                <a:solidFill>
                  <a:srgbClr val="002060"/>
                </a:solidFill>
                <a:latin typeface="Arial" panose="020B0604020202020204" pitchFamily="34" charset="0"/>
                <a:cs typeface="Arial" panose="020B0604020202020204" pitchFamily="34" charset="0"/>
              </a:rPr>
              <a:t>From you comes forth one who plots evil against the LORD, a wicked counselor. Thus says the LORD: "Though they are safe, and likewise many, yet in this manner they will be cut down when he passes through.” </a:t>
            </a:r>
          </a:p>
        </p:txBody>
      </p:sp>
      <p:sp>
        <p:nvSpPr>
          <p:cNvPr id="8" name="TextBox 7"/>
          <p:cNvSpPr txBox="1"/>
          <p:nvPr/>
        </p:nvSpPr>
        <p:spPr>
          <a:xfrm>
            <a:off x="331610" y="2742948"/>
            <a:ext cx="8939716"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Adam Clarke says the wicked counselor is Sennacherib, king of Assyria and that the “one who passes through” was the death angel.</a:t>
            </a:r>
            <a:endParaRPr lang="en-US" sz="2000" dirty="0">
              <a:latin typeface="Arial" panose="020B0604020202020204" pitchFamily="34" charset="0"/>
              <a:cs typeface="Arial" panose="020B0604020202020204" pitchFamily="34" charset="0"/>
            </a:endParaRPr>
          </a:p>
        </p:txBody>
      </p:sp>
      <p:sp>
        <p:nvSpPr>
          <p:cNvPr id="10" name="TextBox 9"/>
          <p:cNvSpPr txBox="1"/>
          <p:nvPr/>
        </p:nvSpPr>
        <p:spPr>
          <a:xfrm>
            <a:off x="345110" y="5650198"/>
            <a:ext cx="8939716"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This would require Nahum to have issued this prophesy before 681 BC, but in Chapter 3  Nahum mentions the prior destruction of the city of Thebes (No-Amon) in Egypt, which history says happened in 663 BC.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29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587825" y="155448"/>
            <a:ext cx="7143008" cy="1252728"/>
          </a:xfrm>
        </p:spPr>
        <p:txBody>
          <a:bodyPr/>
          <a:lstStyle/>
          <a:p>
            <a:r>
              <a:rPr lang="en-US" dirty="0">
                <a:latin typeface="Arial" panose="020B0604020202020204" pitchFamily="34" charset="0"/>
                <a:cs typeface="Arial" panose="020B0604020202020204" pitchFamily="34" charset="0"/>
              </a:rPr>
              <a:t>Character of God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797448" y="3200933"/>
            <a:ext cx="8219234"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Nahum 1:14  </a:t>
            </a:r>
            <a:r>
              <a:rPr lang="en-US" sz="2000" b="1" i="1" dirty="0">
                <a:solidFill>
                  <a:srgbClr val="002060"/>
                </a:solidFill>
                <a:latin typeface="Arial" panose="020B0604020202020204" pitchFamily="34" charset="0"/>
                <a:cs typeface="Arial" panose="020B0604020202020204" pitchFamily="34" charset="0"/>
              </a:rPr>
              <a:t>The LORD has given a command concerning you: "Your name shall be perpetuated no longer. Out of the house of your gods I will cut off the carved image and the molded image. I will dig your grave, for you are vile." </a:t>
            </a:r>
          </a:p>
        </p:txBody>
      </p:sp>
      <p:sp>
        <p:nvSpPr>
          <p:cNvPr id="6" name="TextBox 5"/>
          <p:cNvSpPr txBox="1"/>
          <p:nvPr/>
        </p:nvSpPr>
        <p:spPr>
          <a:xfrm>
            <a:off x="285309" y="2881848"/>
            <a:ext cx="7156254"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Nineveh’s destruction has been commanded by the Lord.</a:t>
            </a:r>
          </a:p>
        </p:txBody>
      </p:sp>
      <p:sp>
        <p:nvSpPr>
          <p:cNvPr id="7" name="TextBox 6"/>
          <p:cNvSpPr txBox="1"/>
          <p:nvPr/>
        </p:nvSpPr>
        <p:spPr>
          <a:xfrm>
            <a:off x="328504" y="4500305"/>
            <a:ext cx="8479830"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There shall be good tidings in Judah and she can keep her feasts, as the wicked counselor has been cut off.</a:t>
            </a:r>
          </a:p>
        </p:txBody>
      </p:sp>
      <p:sp>
        <p:nvSpPr>
          <p:cNvPr id="8" name="TextBox 7"/>
          <p:cNvSpPr txBox="1"/>
          <p:nvPr/>
        </p:nvSpPr>
        <p:spPr>
          <a:xfrm>
            <a:off x="774299" y="5157798"/>
            <a:ext cx="8146472"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Nahum 1:15  </a:t>
            </a:r>
            <a:r>
              <a:rPr lang="en-US" sz="2000" b="1" i="1" dirty="0">
                <a:solidFill>
                  <a:srgbClr val="002060"/>
                </a:solidFill>
                <a:latin typeface="Arial" panose="020B0604020202020204" pitchFamily="34" charset="0"/>
                <a:cs typeface="Arial" panose="020B0604020202020204" pitchFamily="34" charset="0"/>
              </a:rPr>
              <a:t>Behold, on the mountains, the feet of him who brings good tidings, who proclaims peace!  O Judah, keep your appointed feasts, perform your vows. For the wicked one shall no more pass through you; he is utterly cut off.</a:t>
            </a:r>
          </a:p>
        </p:txBody>
      </p:sp>
      <p:sp>
        <p:nvSpPr>
          <p:cNvPr id="11" name="Rounded Rectangle 10"/>
          <p:cNvSpPr/>
          <p:nvPr/>
        </p:nvSpPr>
        <p:spPr>
          <a:xfrm>
            <a:off x="6603651"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1</a:t>
            </a:r>
          </a:p>
        </p:txBody>
      </p:sp>
      <p:sp>
        <p:nvSpPr>
          <p:cNvPr id="10" name="TextBox 9"/>
          <p:cNvSpPr txBox="1"/>
          <p:nvPr/>
        </p:nvSpPr>
        <p:spPr>
          <a:xfrm>
            <a:off x="328504" y="1557584"/>
            <a:ext cx="8540333"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Judah will be delivered from Nineveh’s affliction.  </a:t>
            </a:r>
          </a:p>
        </p:txBody>
      </p:sp>
      <p:sp>
        <p:nvSpPr>
          <p:cNvPr id="12" name="TextBox 11"/>
          <p:cNvSpPr txBox="1"/>
          <p:nvPr/>
        </p:nvSpPr>
        <p:spPr>
          <a:xfrm>
            <a:off x="774300" y="1888244"/>
            <a:ext cx="8146472" cy="1015663"/>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Nahum 1:13  </a:t>
            </a:r>
            <a:r>
              <a:rPr lang="en-US" sz="2000" b="1" i="1" dirty="0">
                <a:solidFill>
                  <a:srgbClr val="002060"/>
                </a:solidFill>
                <a:latin typeface="Arial" panose="020B0604020202020204" pitchFamily="34" charset="0"/>
                <a:cs typeface="Arial" panose="020B0604020202020204" pitchFamily="34" charset="0"/>
              </a:rPr>
              <a:t>Though I have afflicted you, I will afflict you no more; for now I will break off his yoke from you, and burst your bonds apart." </a:t>
            </a:r>
          </a:p>
        </p:txBody>
      </p:sp>
    </p:spTree>
    <p:extLst>
      <p:ext uri="{BB962C8B-B14F-4D97-AF65-F5344CB8AC3E}">
        <p14:creationId xmlns:p14="http://schemas.microsoft.com/office/powerpoint/2010/main" val="2078572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Nahum</a:t>
            </a:r>
          </a:p>
        </p:txBody>
      </p:sp>
      <p:sp>
        <p:nvSpPr>
          <p:cNvPr id="3" name="Content Placeholder 2"/>
          <p:cNvSpPr>
            <a:spLocks noGrp="1"/>
          </p:cNvSpPr>
          <p:nvPr>
            <p:ph idx="1"/>
          </p:nvPr>
        </p:nvSpPr>
        <p:spPr>
          <a:xfrm>
            <a:off x="762000" y="13716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266700" y="27813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048500" y="27051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4267200"/>
            <a:ext cx="7239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8100" y="5295900"/>
            <a:ext cx="2057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200900" y="5219700"/>
            <a:ext cx="2209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6324600"/>
            <a:ext cx="7239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9530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3340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33147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419600"/>
            <a:ext cx="1676400" cy="338554"/>
          </a:xfrm>
          <a:prstGeom prst="rect">
            <a:avLst/>
          </a:prstGeom>
          <a:noFill/>
        </p:spPr>
        <p:txBody>
          <a:bodyPr wrap="square" rtlCol="0">
            <a:spAutoFit/>
          </a:bodyPr>
          <a:lstStyle/>
          <a:p>
            <a:r>
              <a:rPr lang="en-US" sz="1600" b="1" i="1" dirty="0"/>
              <a:t>  Emphasis</a:t>
            </a:r>
            <a:endParaRPr lang="en-US" b="1" i="1" dirty="0"/>
          </a:p>
        </p:txBody>
      </p:sp>
      <p:sp>
        <p:nvSpPr>
          <p:cNvPr id="115" name="TextBox 114"/>
          <p:cNvSpPr txBox="1"/>
          <p:nvPr/>
        </p:nvSpPr>
        <p:spPr>
          <a:xfrm>
            <a:off x="2057400" y="3657600"/>
            <a:ext cx="1752600" cy="646331"/>
          </a:xfrm>
          <a:prstGeom prst="rect">
            <a:avLst/>
          </a:prstGeom>
          <a:noFill/>
        </p:spPr>
        <p:txBody>
          <a:bodyPr wrap="square" rtlCol="0">
            <a:spAutoFit/>
          </a:bodyPr>
          <a:lstStyle/>
          <a:p>
            <a:r>
              <a:rPr lang="en-US" dirty="0"/>
              <a:t>      Chapter</a:t>
            </a:r>
          </a:p>
          <a:p>
            <a:r>
              <a:rPr lang="en-US" dirty="0"/>
              <a:t>              1</a:t>
            </a:r>
          </a:p>
        </p:txBody>
      </p:sp>
      <p:sp>
        <p:nvSpPr>
          <p:cNvPr id="118" name="TextBox 117"/>
          <p:cNvSpPr txBox="1"/>
          <p:nvPr/>
        </p:nvSpPr>
        <p:spPr>
          <a:xfrm>
            <a:off x="5486400" y="3625326"/>
            <a:ext cx="1600200" cy="646331"/>
          </a:xfrm>
          <a:prstGeom prst="rect">
            <a:avLst/>
          </a:prstGeom>
          <a:noFill/>
        </p:spPr>
        <p:txBody>
          <a:bodyPr wrap="square" rtlCol="0">
            <a:spAutoFit/>
          </a:bodyPr>
          <a:lstStyle/>
          <a:p>
            <a:r>
              <a:rPr lang="en-US" dirty="0"/>
              <a:t>           Chapters</a:t>
            </a:r>
          </a:p>
          <a:p>
            <a:r>
              <a:rPr lang="en-US" dirty="0"/>
              <a:t>                2-3</a:t>
            </a:r>
          </a:p>
        </p:txBody>
      </p:sp>
      <p:sp>
        <p:nvSpPr>
          <p:cNvPr id="132" name="TextBox 131"/>
          <p:cNvSpPr txBox="1"/>
          <p:nvPr/>
        </p:nvSpPr>
        <p:spPr>
          <a:xfrm>
            <a:off x="1676400" y="4038600"/>
            <a:ext cx="1676400" cy="369332"/>
          </a:xfrm>
          <a:prstGeom prst="rect">
            <a:avLst/>
          </a:prstGeom>
          <a:noFill/>
        </p:spPr>
        <p:txBody>
          <a:bodyPr wrap="square" rtlCol="0">
            <a:spAutoFit/>
          </a:bodyPr>
          <a:lstStyle/>
          <a:p>
            <a:r>
              <a:rPr lang="en-US" dirty="0"/>
              <a:t>           </a:t>
            </a:r>
          </a:p>
        </p:txBody>
      </p:sp>
      <p:sp>
        <p:nvSpPr>
          <p:cNvPr id="144" name="TextBox 143"/>
          <p:cNvSpPr txBox="1"/>
          <p:nvPr/>
        </p:nvSpPr>
        <p:spPr>
          <a:xfrm>
            <a:off x="5486400" y="40386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sp>
        <p:nvSpPr>
          <p:cNvPr id="37" name="TextBox 36"/>
          <p:cNvSpPr txBox="1"/>
          <p:nvPr/>
        </p:nvSpPr>
        <p:spPr>
          <a:xfrm>
            <a:off x="1905000" y="1600200"/>
            <a:ext cx="2438400" cy="584775"/>
          </a:xfrm>
          <a:prstGeom prst="rect">
            <a:avLst/>
          </a:prstGeom>
          <a:noFill/>
        </p:spPr>
        <p:txBody>
          <a:bodyPr wrap="square" rtlCol="0">
            <a:spAutoFit/>
          </a:bodyPr>
          <a:lstStyle/>
          <a:p>
            <a:r>
              <a:rPr lang="en-US" sz="1600" dirty="0">
                <a:latin typeface="Arial Black" pitchFamily="34" charset="0"/>
              </a:rPr>
              <a:t>The Character and </a:t>
            </a:r>
          </a:p>
          <a:p>
            <a:r>
              <a:rPr lang="en-US" sz="1600" dirty="0">
                <a:latin typeface="Arial Black" pitchFamily="34" charset="0"/>
              </a:rPr>
              <a:t>     Power of God</a:t>
            </a:r>
          </a:p>
        </p:txBody>
      </p:sp>
      <p:sp>
        <p:nvSpPr>
          <p:cNvPr id="38" name="TextBox 37"/>
          <p:cNvSpPr txBox="1"/>
          <p:nvPr/>
        </p:nvSpPr>
        <p:spPr>
          <a:xfrm>
            <a:off x="5562600" y="1600200"/>
            <a:ext cx="1828800" cy="584775"/>
          </a:xfrm>
          <a:prstGeom prst="rect">
            <a:avLst/>
          </a:prstGeom>
          <a:noFill/>
        </p:spPr>
        <p:txBody>
          <a:bodyPr wrap="square" rtlCol="0">
            <a:spAutoFit/>
          </a:bodyPr>
          <a:lstStyle/>
          <a:p>
            <a:r>
              <a:rPr lang="en-US" sz="1600" dirty="0">
                <a:latin typeface="Arial Black" pitchFamily="34" charset="0"/>
              </a:rPr>
              <a:t>The Judgment </a:t>
            </a:r>
          </a:p>
          <a:p>
            <a:r>
              <a:rPr lang="en-US" sz="1600" dirty="0">
                <a:latin typeface="Arial Black" pitchFamily="34" charset="0"/>
              </a:rPr>
              <a:t>       of God</a:t>
            </a:r>
          </a:p>
        </p:txBody>
      </p:sp>
      <p:sp>
        <p:nvSpPr>
          <p:cNvPr id="39" name="TextBox 38"/>
          <p:cNvSpPr txBox="1"/>
          <p:nvPr/>
        </p:nvSpPr>
        <p:spPr>
          <a:xfrm>
            <a:off x="1442277" y="2298177"/>
            <a:ext cx="3059045" cy="646331"/>
          </a:xfrm>
          <a:prstGeom prst="rect">
            <a:avLst/>
          </a:prstGeom>
          <a:noFill/>
        </p:spPr>
        <p:txBody>
          <a:bodyPr wrap="square" rtlCol="0">
            <a:spAutoFit/>
          </a:bodyPr>
          <a:lstStyle/>
          <a:p>
            <a:pPr marL="285750" indent="-285750">
              <a:buFont typeface="Arial" panose="020B0604020202020204" pitchFamily="34" charset="0"/>
              <a:buChar char="•"/>
            </a:pPr>
            <a:r>
              <a:rPr lang="en-US" dirty="0"/>
              <a:t>Nineveh’s impending doom decreed by the Lord</a:t>
            </a:r>
          </a:p>
        </p:txBody>
      </p:sp>
      <p:sp>
        <p:nvSpPr>
          <p:cNvPr id="40" name="TextBox 39"/>
          <p:cNvSpPr txBox="1"/>
          <p:nvPr/>
        </p:nvSpPr>
        <p:spPr>
          <a:xfrm>
            <a:off x="4976814" y="2273737"/>
            <a:ext cx="3137564" cy="1200329"/>
          </a:xfrm>
          <a:prstGeom prst="rect">
            <a:avLst/>
          </a:prstGeom>
          <a:noFill/>
        </p:spPr>
        <p:txBody>
          <a:bodyPr wrap="square" rtlCol="0">
            <a:spAutoFit/>
          </a:bodyPr>
          <a:lstStyle/>
          <a:p>
            <a:pPr>
              <a:buFont typeface="Arial" pitchFamily="34" charset="0"/>
              <a:buChar char="•"/>
            </a:pPr>
            <a:r>
              <a:rPr lang="en-US" dirty="0"/>
              <a:t>Details of Nineveh’s downfall </a:t>
            </a:r>
          </a:p>
          <a:p>
            <a:pPr>
              <a:buFont typeface="Arial" pitchFamily="34" charset="0"/>
              <a:buChar char="•"/>
            </a:pPr>
            <a:r>
              <a:rPr lang="en-US" dirty="0"/>
              <a:t>Predicated and described</a:t>
            </a:r>
          </a:p>
          <a:p>
            <a:pPr>
              <a:buFont typeface="Arial" pitchFamily="34" charset="0"/>
              <a:buChar char="•"/>
            </a:pPr>
            <a:r>
              <a:rPr lang="en-US" dirty="0"/>
              <a:t>Justified and defended</a:t>
            </a:r>
          </a:p>
          <a:p>
            <a:pPr>
              <a:buFont typeface="Arial" pitchFamily="34" charset="0"/>
              <a:buChar char="•"/>
            </a:pPr>
            <a:r>
              <a:rPr lang="en-US" dirty="0"/>
              <a:t>Inevitable and inescapable</a:t>
            </a:r>
          </a:p>
        </p:txBody>
      </p:sp>
      <p:sp>
        <p:nvSpPr>
          <p:cNvPr id="41" name="TextBox 40"/>
          <p:cNvSpPr txBox="1"/>
          <p:nvPr/>
        </p:nvSpPr>
        <p:spPr>
          <a:xfrm>
            <a:off x="0" y="1676400"/>
            <a:ext cx="1371600" cy="2554545"/>
          </a:xfrm>
          <a:prstGeom prst="rect">
            <a:avLst/>
          </a:prstGeom>
          <a:noFill/>
        </p:spPr>
        <p:txBody>
          <a:bodyPr wrap="square" rtlCol="0">
            <a:spAutoFit/>
          </a:bodyPr>
          <a:lstStyle/>
          <a:p>
            <a:r>
              <a:rPr lang="en-US" sz="1600" dirty="0"/>
              <a:t>Prophesying</a:t>
            </a:r>
          </a:p>
          <a:p>
            <a:r>
              <a:rPr lang="en-US" sz="1600" dirty="0"/>
              <a:t>to </a:t>
            </a:r>
            <a:r>
              <a:rPr lang="en-US" sz="1600" b="1" dirty="0"/>
              <a:t>Nineveh</a:t>
            </a:r>
            <a:r>
              <a:rPr lang="en-US" sz="1600" dirty="0"/>
              <a:t> –</a:t>
            </a:r>
          </a:p>
          <a:p>
            <a:r>
              <a:rPr lang="en-US" sz="1600" dirty="0"/>
              <a:t>Notice the absence of </a:t>
            </a:r>
          </a:p>
          <a:p>
            <a:r>
              <a:rPr lang="en-US" sz="1600" dirty="0"/>
              <a:t>an offer for</a:t>
            </a:r>
          </a:p>
          <a:p>
            <a:r>
              <a:rPr lang="en-US" sz="1600" dirty="0"/>
              <a:t>repentance;</a:t>
            </a:r>
          </a:p>
          <a:p>
            <a:r>
              <a:rPr lang="en-US" sz="1600" dirty="0"/>
              <a:t>announcing</a:t>
            </a:r>
          </a:p>
          <a:p>
            <a:r>
              <a:rPr lang="en-US" sz="1600" dirty="0"/>
              <a:t>      only   </a:t>
            </a:r>
            <a:br>
              <a:rPr lang="en-US" sz="1600" dirty="0"/>
            </a:br>
            <a:r>
              <a:rPr lang="en-US" sz="1600" dirty="0"/>
              <a:t>  judgment.  </a:t>
            </a:r>
          </a:p>
          <a:p>
            <a:endParaRPr lang="en-US" sz="1600" dirty="0"/>
          </a:p>
        </p:txBody>
      </p:sp>
      <p:sp>
        <p:nvSpPr>
          <p:cNvPr id="43" name="TextBox 42"/>
          <p:cNvSpPr txBox="1"/>
          <p:nvPr/>
        </p:nvSpPr>
        <p:spPr>
          <a:xfrm>
            <a:off x="990600" y="4343400"/>
            <a:ext cx="3798923" cy="584775"/>
          </a:xfrm>
          <a:prstGeom prst="rect">
            <a:avLst/>
          </a:prstGeom>
          <a:noFill/>
        </p:spPr>
        <p:txBody>
          <a:bodyPr wrap="square" rtlCol="0">
            <a:spAutoFit/>
          </a:bodyPr>
          <a:lstStyle/>
          <a:p>
            <a:r>
              <a:rPr lang="en-US" sz="1600" dirty="0"/>
              <a:t>  The majestic character of our sovereign</a:t>
            </a:r>
          </a:p>
          <a:p>
            <a:r>
              <a:rPr lang="en-US" sz="1600" dirty="0"/>
              <a:t>  God qualifies Him to be Judge over all.</a:t>
            </a:r>
          </a:p>
        </p:txBody>
      </p:sp>
      <p:cxnSp>
        <p:nvCxnSpPr>
          <p:cNvPr id="45" name="Straight Connector 44"/>
          <p:cNvCxnSpPr/>
          <p:nvPr/>
        </p:nvCxnSpPr>
        <p:spPr>
          <a:xfrm rot="5400000">
            <a:off x="4229100" y="4610100"/>
            <a:ext cx="685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724400" y="4343400"/>
            <a:ext cx="3505200" cy="584775"/>
          </a:xfrm>
          <a:prstGeom prst="rect">
            <a:avLst/>
          </a:prstGeom>
          <a:noFill/>
        </p:spPr>
        <p:txBody>
          <a:bodyPr wrap="square" rtlCol="0">
            <a:spAutoFit/>
          </a:bodyPr>
          <a:lstStyle/>
          <a:p>
            <a:r>
              <a:rPr lang="en-US" sz="1600" dirty="0"/>
              <a:t>Nineveh’s willful and heartless decline</a:t>
            </a:r>
          </a:p>
          <a:p>
            <a:r>
              <a:rPr lang="en-US" sz="1600" dirty="0"/>
              <a:t>Justifies the judgment of Almighty God</a:t>
            </a:r>
          </a:p>
        </p:txBody>
      </p:sp>
      <p:sp>
        <p:nvSpPr>
          <p:cNvPr id="51" name="TextBox 50"/>
          <p:cNvSpPr txBox="1"/>
          <p:nvPr/>
        </p:nvSpPr>
        <p:spPr>
          <a:xfrm>
            <a:off x="1981200" y="4953000"/>
            <a:ext cx="5181600" cy="369332"/>
          </a:xfrm>
          <a:prstGeom prst="rect">
            <a:avLst/>
          </a:prstGeom>
          <a:noFill/>
        </p:spPr>
        <p:txBody>
          <a:bodyPr wrap="square" rtlCol="0">
            <a:spAutoFit/>
          </a:bodyPr>
          <a:lstStyle/>
          <a:p>
            <a:r>
              <a:rPr lang="en-US" dirty="0"/>
              <a:t>The impending doom of Nineveh, capital of Assyria</a:t>
            </a:r>
          </a:p>
        </p:txBody>
      </p:sp>
      <p:cxnSp>
        <p:nvCxnSpPr>
          <p:cNvPr id="52" name="Straight Connector 51"/>
          <p:cNvCxnSpPr/>
          <p:nvPr/>
        </p:nvCxnSpPr>
        <p:spPr>
          <a:xfrm>
            <a:off x="0" y="58674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752600" y="5334000"/>
            <a:ext cx="5867400" cy="584775"/>
          </a:xfrm>
          <a:prstGeom prst="rect">
            <a:avLst/>
          </a:prstGeom>
          <a:noFill/>
        </p:spPr>
        <p:txBody>
          <a:bodyPr wrap="square" rtlCol="0">
            <a:spAutoFit/>
          </a:bodyPr>
          <a:lstStyle/>
          <a:p>
            <a:r>
              <a:rPr lang="en-US" sz="1600" dirty="0"/>
              <a:t>“</a:t>
            </a:r>
            <a:r>
              <a:rPr lang="en-US" sz="1600" i="1" dirty="0"/>
              <a:t>And the Lord will be no means leave the guilty unpunished</a:t>
            </a:r>
            <a:r>
              <a:rPr lang="en-US" sz="1600" dirty="0"/>
              <a:t>.” (1:3b)  </a:t>
            </a:r>
          </a:p>
          <a:p>
            <a:r>
              <a:rPr lang="en-US" sz="1600" dirty="0"/>
              <a:t>                                   “</a:t>
            </a:r>
            <a:r>
              <a:rPr lang="en-US" sz="1600" i="1" dirty="0"/>
              <a:t>Woe to the bloody city</a:t>
            </a:r>
            <a:r>
              <a:rPr lang="en-US" sz="1600" dirty="0"/>
              <a:t>.” (3:1)</a:t>
            </a:r>
          </a:p>
        </p:txBody>
      </p:sp>
      <p:sp>
        <p:nvSpPr>
          <p:cNvPr id="57" name="TextBox 56"/>
          <p:cNvSpPr txBox="1"/>
          <p:nvPr/>
        </p:nvSpPr>
        <p:spPr>
          <a:xfrm>
            <a:off x="1066800" y="5867400"/>
            <a:ext cx="7311732" cy="338554"/>
          </a:xfrm>
          <a:prstGeom prst="rect">
            <a:avLst/>
          </a:prstGeom>
          <a:noFill/>
        </p:spPr>
        <p:txBody>
          <a:bodyPr wrap="square" rtlCol="0">
            <a:spAutoFit/>
          </a:bodyPr>
          <a:lstStyle/>
          <a:p>
            <a:r>
              <a:rPr lang="en-US" sz="1600" dirty="0"/>
              <a:t>Christ will judge the nations, freeing His people once and for all from their enemies</a:t>
            </a:r>
          </a:p>
        </p:txBody>
      </p:sp>
      <p:sp>
        <p:nvSpPr>
          <p:cNvPr id="58" name="TextBox 57"/>
          <p:cNvSpPr txBox="1"/>
          <p:nvPr/>
        </p:nvSpPr>
        <p:spPr>
          <a:xfrm>
            <a:off x="152400" y="4953000"/>
            <a:ext cx="776175" cy="338554"/>
          </a:xfrm>
          <a:prstGeom prst="rect">
            <a:avLst/>
          </a:prstGeom>
          <a:noFill/>
        </p:spPr>
        <p:txBody>
          <a:bodyPr wrap="square" rtlCol="0">
            <a:spAutoFit/>
          </a:bodyPr>
          <a:lstStyle/>
          <a:p>
            <a:r>
              <a:rPr lang="en-US" sz="1600" b="1" i="1" dirty="0"/>
              <a:t>Theme</a:t>
            </a:r>
          </a:p>
        </p:txBody>
      </p:sp>
      <p:sp>
        <p:nvSpPr>
          <p:cNvPr id="59" name="TextBox 58"/>
          <p:cNvSpPr txBox="1"/>
          <p:nvPr/>
        </p:nvSpPr>
        <p:spPr>
          <a:xfrm>
            <a:off x="0" y="5410200"/>
            <a:ext cx="1099275" cy="338554"/>
          </a:xfrm>
          <a:prstGeom prst="rect">
            <a:avLst/>
          </a:prstGeom>
          <a:noFill/>
        </p:spPr>
        <p:txBody>
          <a:bodyPr wrap="none" rtlCol="0">
            <a:spAutoFit/>
          </a:bodyPr>
          <a:lstStyle/>
          <a:p>
            <a:r>
              <a:rPr lang="en-US" sz="1600" b="1" i="1" dirty="0"/>
              <a:t>Key Verses</a:t>
            </a:r>
          </a:p>
        </p:txBody>
      </p:sp>
      <p:sp>
        <p:nvSpPr>
          <p:cNvPr id="60" name="TextBox 59"/>
          <p:cNvSpPr txBox="1"/>
          <p:nvPr/>
        </p:nvSpPr>
        <p:spPr>
          <a:xfrm>
            <a:off x="0" y="5867400"/>
            <a:ext cx="990600" cy="584775"/>
          </a:xfrm>
          <a:prstGeom prst="rect">
            <a:avLst/>
          </a:prstGeom>
          <a:noFill/>
        </p:spPr>
        <p:txBody>
          <a:bodyPr wrap="square" rtlCol="0">
            <a:spAutoFit/>
          </a:bodyPr>
          <a:lstStyle/>
          <a:p>
            <a:r>
              <a:rPr lang="en-US" sz="1600" b="1" i="1" dirty="0"/>
              <a:t>  Christ in</a:t>
            </a:r>
          </a:p>
          <a:p>
            <a:r>
              <a:rPr lang="en-US" sz="1600" b="1" i="1" dirty="0"/>
              <a:t>   Nahum  </a:t>
            </a:r>
          </a:p>
        </p:txBody>
      </p:sp>
      <p:sp>
        <p:nvSpPr>
          <p:cNvPr id="4" name="TextBox 3">
            <a:extLst>
              <a:ext uri="{FF2B5EF4-FFF2-40B4-BE49-F238E27FC236}">
                <a16:creationId xmlns:a16="http://schemas.microsoft.com/office/drawing/2014/main" id="{0070E4E0-216B-C746-B7E8-E282022A998B}"/>
              </a:ext>
            </a:extLst>
          </p:cNvPr>
          <p:cNvSpPr txBox="1"/>
          <p:nvPr/>
        </p:nvSpPr>
        <p:spPr>
          <a:xfrm>
            <a:off x="1524000" y="447832"/>
            <a:ext cx="1192796" cy="646331"/>
          </a:xfrm>
          <a:prstGeom prst="rect">
            <a:avLst/>
          </a:prstGeom>
          <a:solidFill>
            <a:schemeClr val="accent1"/>
          </a:solidFill>
        </p:spPr>
        <p:txBody>
          <a:bodyPr wrap="square" rtlCol="0">
            <a:spAutoFit/>
          </a:bodyPr>
          <a:lstStyle/>
          <a:p>
            <a:pPr algn="ctr"/>
            <a:r>
              <a:rPr lang="en-US" b="1" dirty="0"/>
              <a:t>Circa 630 BC</a:t>
            </a:r>
          </a:p>
        </p:txBody>
      </p:sp>
      <p:sp>
        <p:nvSpPr>
          <p:cNvPr id="48" name="TextBox 47">
            <a:extLst>
              <a:ext uri="{FF2B5EF4-FFF2-40B4-BE49-F238E27FC236}">
                <a16:creationId xmlns:a16="http://schemas.microsoft.com/office/drawing/2014/main" id="{03770ADF-7F2F-9C43-965B-290AE5EC3D72}"/>
              </a:ext>
            </a:extLst>
          </p:cNvPr>
          <p:cNvSpPr txBox="1"/>
          <p:nvPr/>
        </p:nvSpPr>
        <p:spPr>
          <a:xfrm>
            <a:off x="6596063" y="434846"/>
            <a:ext cx="1752599" cy="646331"/>
          </a:xfrm>
          <a:prstGeom prst="rect">
            <a:avLst/>
          </a:prstGeom>
          <a:solidFill>
            <a:schemeClr val="accent1"/>
          </a:solidFill>
        </p:spPr>
        <p:txBody>
          <a:bodyPr wrap="square" rtlCol="0">
            <a:spAutoFit/>
          </a:bodyPr>
          <a:lstStyle/>
          <a:p>
            <a:pPr algn="ctr"/>
            <a:r>
              <a:rPr lang="en-US" b="1" dirty="0"/>
              <a:t>“Consolation” or “Comforter”</a:t>
            </a:r>
          </a:p>
        </p:txBody>
      </p:sp>
      <p:sp>
        <p:nvSpPr>
          <p:cNvPr id="49" name="TextBox 48">
            <a:extLst>
              <a:ext uri="{FF2B5EF4-FFF2-40B4-BE49-F238E27FC236}">
                <a16:creationId xmlns:a16="http://schemas.microsoft.com/office/drawing/2014/main" id="{FC405CFD-CA90-4948-818F-90E16F8828F3}"/>
              </a:ext>
            </a:extLst>
          </p:cNvPr>
          <p:cNvSpPr txBox="1"/>
          <p:nvPr/>
        </p:nvSpPr>
        <p:spPr>
          <a:xfrm>
            <a:off x="1408699" y="2841116"/>
            <a:ext cx="2987088" cy="666580"/>
          </a:xfrm>
          <a:prstGeom prst="rect">
            <a:avLst/>
          </a:prstGeom>
          <a:noFill/>
        </p:spPr>
        <p:txBody>
          <a:bodyPr wrap="square" rtlCol="0">
            <a:spAutoFit/>
          </a:bodyPr>
          <a:lstStyle/>
          <a:p>
            <a:pPr marL="285750" indent="-285750" algn="ctr">
              <a:buFont typeface="Arial" panose="020B0604020202020204" pitchFamily="34" charset="0"/>
              <a:buChar char="•"/>
            </a:pPr>
            <a:r>
              <a:rPr lang="en-US" dirty="0"/>
              <a:t>The goodness and severity of  God</a:t>
            </a:r>
          </a:p>
        </p:txBody>
      </p:sp>
    </p:spTree>
    <p:extLst>
      <p:ext uri="{BB962C8B-B14F-4D97-AF65-F5344CB8AC3E}">
        <p14:creationId xmlns:p14="http://schemas.microsoft.com/office/powerpoint/2010/main" val="1771102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587825" y="155448"/>
            <a:ext cx="7143008" cy="1252728"/>
          </a:xfrm>
        </p:spPr>
        <p:txBody>
          <a:bodyPr/>
          <a:lstStyle/>
          <a:p>
            <a:r>
              <a:rPr lang="en-US" dirty="0">
                <a:latin typeface="Arial" panose="020B0604020202020204" pitchFamily="34" charset="0"/>
                <a:cs typeface="Arial" panose="020B0604020202020204" pitchFamily="34" charset="0"/>
              </a:rPr>
              <a:t>Judgment of God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747093" y="2148054"/>
            <a:ext cx="7980218" cy="317009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Nahum 2:1-4   </a:t>
            </a:r>
            <a:r>
              <a:rPr lang="en-US" sz="2000" b="1" baseline="30000" dirty="0">
                <a:solidFill>
                  <a:srgbClr val="0070C0"/>
                </a:solidFill>
                <a:latin typeface="Arial" panose="020B0604020202020204" pitchFamily="34" charset="0"/>
                <a:cs typeface="Arial" panose="020B0604020202020204" pitchFamily="34" charset="0"/>
              </a:rPr>
              <a:t>1</a:t>
            </a:r>
            <a:r>
              <a:rPr lang="en-US" sz="2000" b="1" dirty="0">
                <a:latin typeface="Arial" panose="020B0604020202020204" pitchFamily="34" charset="0"/>
                <a:cs typeface="Arial" panose="020B0604020202020204" pitchFamily="34" charset="0"/>
              </a:rPr>
              <a:t> </a:t>
            </a:r>
            <a:r>
              <a:rPr lang="en-US" sz="2000" b="1" i="1" dirty="0">
                <a:solidFill>
                  <a:srgbClr val="002060"/>
                </a:solidFill>
                <a:latin typeface="Arial" panose="020B0604020202020204" pitchFamily="34" charset="0"/>
                <a:cs typeface="Arial" panose="020B0604020202020204" pitchFamily="34" charset="0"/>
              </a:rPr>
              <a:t>He who scatters has come up before your face. Man the fort!  Watch the road!  Strengthen your flanks!  Fortify your power mightily.  </a:t>
            </a:r>
            <a:r>
              <a:rPr lang="en-US" sz="2000" b="1" i="1" baseline="30000" dirty="0">
                <a:solidFill>
                  <a:srgbClr val="0070C0"/>
                </a:solidFill>
                <a:latin typeface="Arial" panose="020B0604020202020204" pitchFamily="34" charset="0"/>
                <a:cs typeface="Arial" panose="020B0604020202020204" pitchFamily="34" charset="0"/>
              </a:rPr>
              <a:t>2</a:t>
            </a:r>
            <a:r>
              <a:rPr lang="en-US" sz="2000" b="1" i="1" dirty="0">
                <a:solidFill>
                  <a:srgbClr val="002060"/>
                </a:solidFill>
                <a:latin typeface="Arial" panose="020B0604020202020204" pitchFamily="34" charset="0"/>
                <a:cs typeface="Arial" panose="020B0604020202020204" pitchFamily="34" charset="0"/>
              </a:rPr>
              <a:t> For the LORD will restore the excellence of Jacob like the excellence of Israel, for the </a:t>
            </a:r>
            <a:r>
              <a:rPr lang="en-US" sz="2000" b="1" i="1" dirty="0" err="1">
                <a:solidFill>
                  <a:srgbClr val="002060"/>
                </a:solidFill>
                <a:latin typeface="Arial" panose="020B0604020202020204" pitchFamily="34" charset="0"/>
                <a:cs typeface="Arial" panose="020B0604020202020204" pitchFamily="34" charset="0"/>
              </a:rPr>
              <a:t>emptiers</a:t>
            </a:r>
            <a:r>
              <a:rPr lang="en-US" sz="2000" b="1" i="1" dirty="0">
                <a:solidFill>
                  <a:srgbClr val="002060"/>
                </a:solidFill>
                <a:latin typeface="Arial" panose="020B0604020202020204" pitchFamily="34" charset="0"/>
                <a:cs typeface="Arial" panose="020B0604020202020204" pitchFamily="34" charset="0"/>
              </a:rPr>
              <a:t> have emptied them out and ruined their vine branches.  </a:t>
            </a:r>
            <a:r>
              <a:rPr lang="en-US" sz="2000" b="1" i="1" baseline="30000" dirty="0">
                <a:solidFill>
                  <a:srgbClr val="0070C0"/>
                </a:solidFill>
                <a:latin typeface="Arial" panose="020B0604020202020204" pitchFamily="34" charset="0"/>
                <a:cs typeface="Arial" panose="020B0604020202020204" pitchFamily="34" charset="0"/>
              </a:rPr>
              <a:t>3</a:t>
            </a:r>
            <a:r>
              <a:rPr lang="en-US" sz="2000" b="1" i="1" dirty="0">
                <a:solidFill>
                  <a:srgbClr val="002060"/>
                </a:solidFill>
                <a:latin typeface="Arial" panose="020B0604020202020204" pitchFamily="34" charset="0"/>
                <a:cs typeface="Arial" panose="020B0604020202020204" pitchFamily="34" charset="0"/>
              </a:rPr>
              <a:t> The shields of his mighty men are made red, the valiant men are in scarlet. The chariots come with flaming torches in the day of his preparation, and the spears are brandished. </a:t>
            </a:r>
            <a:r>
              <a:rPr lang="en-US" sz="2000" b="1" i="1" baseline="30000" dirty="0">
                <a:solidFill>
                  <a:srgbClr val="0070C0"/>
                </a:solidFill>
                <a:latin typeface="Arial" panose="020B0604020202020204" pitchFamily="34" charset="0"/>
                <a:cs typeface="Arial" panose="020B0604020202020204" pitchFamily="34" charset="0"/>
              </a:rPr>
              <a:t>4 </a:t>
            </a:r>
            <a:r>
              <a:rPr lang="en-US" sz="2000" b="1" i="1" dirty="0">
                <a:solidFill>
                  <a:srgbClr val="002060"/>
                </a:solidFill>
                <a:latin typeface="Arial" panose="020B0604020202020204" pitchFamily="34" charset="0"/>
                <a:cs typeface="Arial" panose="020B0604020202020204" pitchFamily="34" charset="0"/>
              </a:rPr>
              <a:t>The chariots rage in the streets, they jostle one another in the broad roads; They seem like torches, they run like lightning.</a:t>
            </a:r>
          </a:p>
        </p:txBody>
      </p:sp>
      <p:sp>
        <p:nvSpPr>
          <p:cNvPr id="6" name="TextBox 5"/>
          <p:cNvSpPr txBox="1"/>
          <p:nvPr/>
        </p:nvSpPr>
        <p:spPr>
          <a:xfrm>
            <a:off x="165575" y="1507443"/>
            <a:ext cx="8561736" cy="707886"/>
          </a:xfrm>
          <a:prstGeom prst="rect">
            <a:avLst/>
          </a:prstGeom>
          <a:noFill/>
        </p:spPr>
        <p:txBody>
          <a:bodyPr wrap="square" rtlCol="0">
            <a:spAutoFit/>
          </a:bodyPr>
          <a:lstStyle/>
          <a:p>
            <a:pPr marL="118872" indent="0">
              <a:buNone/>
            </a:pPr>
            <a:r>
              <a:rPr lang="en-US" sz="2000" b="1" dirty="0">
                <a:latin typeface="Arial" panose="020B0604020202020204" pitchFamily="34" charset="0"/>
                <a:cs typeface="Arial" panose="020B0604020202020204" pitchFamily="34" charset="0"/>
              </a:rPr>
              <a:t>Nineveh’s doom described:  The furious preparation for battle is detailed. The siege begins.</a:t>
            </a:r>
          </a:p>
        </p:txBody>
      </p:sp>
      <p:sp>
        <p:nvSpPr>
          <p:cNvPr id="7" name="TextBox 6"/>
          <p:cNvSpPr txBox="1"/>
          <p:nvPr/>
        </p:nvSpPr>
        <p:spPr>
          <a:xfrm>
            <a:off x="306784" y="5237128"/>
            <a:ext cx="7460697"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Resistance is futile; Captivity for Nineveh has been decreed.</a:t>
            </a:r>
          </a:p>
        </p:txBody>
      </p:sp>
      <p:sp>
        <p:nvSpPr>
          <p:cNvPr id="8" name="TextBox 7"/>
          <p:cNvSpPr txBox="1"/>
          <p:nvPr/>
        </p:nvSpPr>
        <p:spPr>
          <a:xfrm>
            <a:off x="747093" y="5556213"/>
            <a:ext cx="8146472" cy="132343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Nahum 2:6-7  </a:t>
            </a:r>
            <a:r>
              <a:rPr lang="en-US" sz="2000" b="1" i="1" dirty="0">
                <a:solidFill>
                  <a:srgbClr val="002060"/>
                </a:solidFill>
                <a:latin typeface="Arial" panose="020B0604020202020204" pitchFamily="34" charset="0"/>
                <a:cs typeface="Arial" panose="020B0604020202020204" pitchFamily="34" charset="0"/>
              </a:rPr>
              <a:t>The gates of the rivers are opened, and the palace is dissolved. It is decreed: She shall be led away captive; She shall be brought up; And her maidservants shall lead her as with the voice of doves, beating their breasts.</a:t>
            </a:r>
          </a:p>
        </p:txBody>
      </p:sp>
      <p:sp>
        <p:nvSpPr>
          <p:cNvPr id="11" name="Rounded Rectangle 10"/>
          <p:cNvSpPr/>
          <p:nvPr/>
        </p:nvSpPr>
        <p:spPr>
          <a:xfrm>
            <a:off x="6603651"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2</a:t>
            </a:r>
          </a:p>
        </p:txBody>
      </p:sp>
    </p:spTree>
    <p:extLst>
      <p:ext uri="{BB962C8B-B14F-4D97-AF65-F5344CB8AC3E}">
        <p14:creationId xmlns:p14="http://schemas.microsoft.com/office/powerpoint/2010/main" val="2258784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4010" y="1423686"/>
            <a:ext cx="8310623" cy="347787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Nineveh is now called upon to prepare for the approach of her enemies, the instruments of Jehovah's vengeance, and the military array and muster, the very arms and dress, of the Medes and Babylonians in the reigns of </a:t>
            </a:r>
            <a:r>
              <a:rPr lang="en-US" sz="2000" b="1" dirty="0" err="1">
                <a:latin typeface="Arial" panose="020B0604020202020204" pitchFamily="34" charset="0"/>
                <a:cs typeface="Arial" panose="020B0604020202020204" pitchFamily="34" charset="0"/>
              </a:rPr>
              <a:t>Cyaxares</a:t>
            </a:r>
            <a:r>
              <a:rPr lang="en-US" sz="2000" b="1" dirty="0">
                <a:latin typeface="Arial" panose="020B0604020202020204" pitchFamily="34" charset="0"/>
                <a:cs typeface="Arial" panose="020B0604020202020204" pitchFamily="34" charset="0"/>
              </a:rPr>
              <a:t> and </a:t>
            </a:r>
            <a:r>
              <a:rPr lang="en-US" sz="2000" b="1" dirty="0" err="1">
                <a:latin typeface="Arial" panose="020B0604020202020204" pitchFamily="34" charset="0"/>
                <a:cs typeface="Arial" panose="020B0604020202020204" pitchFamily="34" charset="0"/>
              </a:rPr>
              <a:t>Nabopolassar</a:t>
            </a:r>
            <a:r>
              <a:rPr lang="en-US" sz="2000" b="1" dirty="0">
                <a:latin typeface="Arial" panose="020B0604020202020204" pitchFamily="34" charset="0"/>
                <a:cs typeface="Arial" panose="020B0604020202020204" pitchFamily="34" charset="0"/>
              </a:rPr>
              <a:t>; their rapid approach to the city; the process of the siege, and the inundation of the river; the capture of the palace; the captivity, lamentation, and flight of the inhabitants; the sacking of this immense, wealthy, and exceedingly populous city; and the consequent desolation and terror, are all described in the pathetic, vivid, and sublime imagery of Hebrew poetry in verses 2-10.</a:t>
            </a:r>
          </a:p>
          <a:p>
            <a:pPr algn="r"/>
            <a:r>
              <a:rPr lang="en-US" sz="2000" b="1" dirty="0">
                <a:latin typeface="Arial" panose="020B0604020202020204" pitchFamily="34" charset="0"/>
                <a:cs typeface="Arial" panose="020B0604020202020204" pitchFamily="34" charset="0"/>
              </a:rPr>
              <a:t>-- Adam Clarke</a:t>
            </a:r>
          </a:p>
        </p:txBody>
      </p:sp>
    </p:spTree>
    <p:extLst>
      <p:ext uri="{BB962C8B-B14F-4D97-AF65-F5344CB8AC3E}">
        <p14:creationId xmlns:p14="http://schemas.microsoft.com/office/powerpoint/2010/main" val="247810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Nahum</a:t>
            </a:r>
          </a:p>
        </p:txBody>
      </p:sp>
      <p:sp>
        <p:nvSpPr>
          <p:cNvPr id="3" name="Content Placeholder 2"/>
          <p:cNvSpPr>
            <a:spLocks noGrp="1"/>
          </p:cNvSpPr>
          <p:nvPr>
            <p:ph idx="1"/>
          </p:nvPr>
        </p:nvSpPr>
        <p:spPr>
          <a:xfrm>
            <a:off x="762000" y="13716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266700" y="27813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048500" y="27051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4267200"/>
            <a:ext cx="7239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8100" y="5295900"/>
            <a:ext cx="2057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200900" y="5219700"/>
            <a:ext cx="2209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6324600"/>
            <a:ext cx="7239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9530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3340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33147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419600"/>
            <a:ext cx="1676400" cy="338554"/>
          </a:xfrm>
          <a:prstGeom prst="rect">
            <a:avLst/>
          </a:prstGeom>
          <a:noFill/>
        </p:spPr>
        <p:txBody>
          <a:bodyPr wrap="square" rtlCol="0">
            <a:spAutoFit/>
          </a:bodyPr>
          <a:lstStyle/>
          <a:p>
            <a:r>
              <a:rPr lang="en-US" sz="1600" b="1" i="1" dirty="0"/>
              <a:t>  Emphasis</a:t>
            </a:r>
            <a:endParaRPr lang="en-US" b="1" i="1" dirty="0"/>
          </a:p>
        </p:txBody>
      </p:sp>
      <p:sp>
        <p:nvSpPr>
          <p:cNvPr id="115" name="TextBox 114"/>
          <p:cNvSpPr txBox="1"/>
          <p:nvPr/>
        </p:nvSpPr>
        <p:spPr>
          <a:xfrm>
            <a:off x="2057400" y="3657600"/>
            <a:ext cx="1752600" cy="646331"/>
          </a:xfrm>
          <a:prstGeom prst="rect">
            <a:avLst/>
          </a:prstGeom>
          <a:noFill/>
        </p:spPr>
        <p:txBody>
          <a:bodyPr wrap="square" rtlCol="0">
            <a:spAutoFit/>
          </a:bodyPr>
          <a:lstStyle/>
          <a:p>
            <a:r>
              <a:rPr lang="en-US" dirty="0"/>
              <a:t>      Chapter</a:t>
            </a:r>
          </a:p>
          <a:p>
            <a:r>
              <a:rPr lang="en-US" dirty="0"/>
              <a:t>              1</a:t>
            </a:r>
          </a:p>
        </p:txBody>
      </p:sp>
      <p:sp>
        <p:nvSpPr>
          <p:cNvPr id="118" name="TextBox 117"/>
          <p:cNvSpPr txBox="1"/>
          <p:nvPr/>
        </p:nvSpPr>
        <p:spPr>
          <a:xfrm>
            <a:off x="5486400" y="3625326"/>
            <a:ext cx="1600200" cy="646331"/>
          </a:xfrm>
          <a:prstGeom prst="rect">
            <a:avLst/>
          </a:prstGeom>
          <a:noFill/>
        </p:spPr>
        <p:txBody>
          <a:bodyPr wrap="square" rtlCol="0">
            <a:spAutoFit/>
          </a:bodyPr>
          <a:lstStyle/>
          <a:p>
            <a:r>
              <a:rPr lang="en-US" dirty="0"/>
              <a:t>           Chapters</a:t>
            </a:r>
          </a:p>
          <a:p>
            <a:r>
              <a:rPr lang="en-US" dirty="0"/>
              <a:t>                2-3</a:t>
            </a:r>
          </a:p>
        </p:txBody>
      </p:sp>
      <p:sp>
        <p:nvSpPr>
          <p:cNvPr id="132" name="TextBox 131"/>
          <p:cNvSpPr txBox="1"/>
          <p:nvPr/>
        </p:nvSpPr>
        <p:spPr>
          <a:xfrm>
            <a:off x="1676400" y="4038600"/>
            <a:ext cx="1676400" cy="369332"/>
          </a:xfrm>
          <a:prstGeom prst="rect">
            <a:avLst/>
          </a:prstGeom>
          <a:noFill/>
        </p:spPr>
        <p:txBody>
          <a:bodyPr wrap="square" rtlCol="0">
            <a:spAutoFit/>
          </a:bodyPr>
          <a:lstStyle/>
          <a:p>
            <a:r>
              <a:rPr lang="en-US" dirty="0"/>
              <a:t>           </a:t>
            </a:r>
          </a:p>
        </p:txBody>
      </p:sp>
      <p:sp>
        <p:nvSpPr>
          <p:cNvPr id="144" name="TextBox 143"/>
          <p:cNvSpPr txBox="1"/>
          <p:nvPr/>
        </p:nvSpPr>
        <p:spPr>
          <a:xfrm>
            <a:off x="5486400" y="40386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sp>
        <p:nvSpPr>
          <p:cNvPr id="37" name="TextBox 36"/>
          <p:cNvSpPr txBox="1"/>
          <p:nvPr/>
        </p:nvSpPr>
        <p:spPr>
          <a:xfrm>
            <a:off x="1905000" y="1600200"/>
            <a:ext cx="2438400" cy="584775"/>
          </a:xfrm>
          <a:prstGeom prst="rect">
            <a:avLst/>
          </a:prstGeom>
          <a:noFill/>
        </p:spPr>
        <p:txBody>
          <a:bodyPr wrap="square" rtlCol="0">
            <a:spAutoFit/>
          </a:bodyPr>
          <a:lstStyle/>
          <a:p>
            <a:r>
              <a:rPr lang="en-US" sz="1600" dirty="0">
                <a:latin typeface="Arial Black" pitchFamily="34" charset="0"/>
              </a:rPr>
              <a:t>The Character and </a:t>
            </a:r>
          </a:p>
          <a:p>
            <a:r>
              <a:rPr lang="en-US" sz="1600" dirty="0">
                <a:latin typeface="Arial Black" pitchFamily="34" charset="0"/>
              </a:rPr>
              <a:t>     Power of God</a:t>
            </a:r>
          </a:p>
        </p:txBody>
      </p:sp>
      <p:sp>
        <p:nvSpPr>
          <p:cNvPr id="38" name="TextBox 37"/>
          <p:cNvSpPr txBox="1"/>
          <p:nvPr/>
        </p:nvSpPr>
        <p:spPr>
          <a:xfrm>
            <a:off x="5562600" y="1600200"/>
            <a:ext cx="1828800" cy="584775"/>
          </a:xfrm>
          <a:prstGeom prst="rect">
            <a:avLst/>
          </a:prstGeom>
          <a:noFill/>
        </p:spPr>
        <p:txBody>
          <a:bodyPr wrap="square" rtlCol="0">
            <a:spAutoFit/>
          </a:bodyPr>
          <a:lstStyle/>
          <a:p>
            <a:r>
              <a:rPr lang="en-US" sz="1600" dirty="0">
                <a:latin typeface="Arial Black" pitchFamily="34" charset="0"/>
              </a:rPr>
              <a:t>The Judgment </a:t>
            </a:r>
          </a:p>
          <a:p>
            <a:r>
              <a:rPr lang="en-US" sz="1600" dirty="0">
                <a:latin typeface="Arial Black" pitchFamily="34" charset="0"/>
              </a:rPr>
              <a:t>       of God</a:t>
            </a:r>
          </a:p>
        </p:txBody>
      </p:sp>
      <p:sp>
        <p:nvSpPr>
          <p:cNvPr id="39" name="TextBox 38"/>
          <p:cNvSpPr txBox="1"/>
          <p:nvPr/>
        </p:nvSpPr>
        <p:spPr>
          <a:xfrm>
            <a:off x="1442277" y="2298177"/>
            <a:ext cx="3059045" cy="646331"/>
          </a:xfrm>
          <a:prstGeom prst="rect">
            <a:avLst/>
          </a:prstGeom>
          <a:noFill/>
        </p:spPr>
        <p:txBody>
          <a:bodyPr wrap="square" rtlCol="0">
            <a:spAutoFit/>
          </a:bodyPr>
          <a:lstStyle/>
          <a:p>
            <a:pPr marL="285750" indent="-285750">
              <a:buFont typeface="Arial" panose="020B0604020202020204" pitchFamily="34" charset="0"/>
              <a:buChar char="•"/>
            </a:pPr>
            <a:r>
              <a:rPr lang="en-US" dirty="0"/>
              <a:t>Nineveh’s impending doom decreed by the Lord</a:t>
            </a:r>
          </a:p>
        </p:txBody>
      </p:sp>
      <p:sp>
        <p:nvSpPr>
          <p:cNvPr id="40" name="TextBox 39"/>
          <p:cNvSpPr txBox="1"/>
          <p:nvPr/>
        </p:nvSpPr>
        <p:spPr>
          <a:xfrm>
            <a:off x="4976814" y="2273737"/>
            <a:ext cx="3137564" cy="1200329"/>
          </a:xfrm>
          <a:prstGeom prst="rect">
            <a:avLst/>
          </a:prstGeom>
          <a:noFill/>
        </p:spPr>
        <p:txBody>
          <a:bodyPr wrap="square" rtlCol="0">
            <a:spAutoFit/>
          </a:bodyPr>
          <a:lstStyle/>
          <a:p>
            <a:pPr>
              <a:buFont typeface="Arial" pitchFamily="34" charset="0"/>
              <a:buChar char="•"/>
            </a:pPr>
            <a:r>
              <a:rPr lang="en-US" dirty="0"/>
              <a:t>Details of Nineveh’s downfall </a:t>
            </a:r>
          </a:p>
          <a:p>
            <a:pPr>
              <a:buFont typeface="Arial" pitchFamily="34" charset="0"/>
              <a:buChar char="•"/>
            </a:pPr>
            <a:r>
              <a:rPr lang="en-US" dirty="0"/>
              <a:t>Predicated and described</a:t>
            </a:r>
          </a:p>
          <a:p>
            <a:pPr>
              <a:buFont typeface="Arial" pitchFamily="34" charset="0"/>
              <a:buChar char="•"/>
            </a:pPr>
            <a:r>
              <a:rPr lang="en-US" dirty="0"/>
              <a:t>Justified and defended</a:t>
            </a:r>
          </a:p>
          <a:p>
            <a:pPr>
              <a:buFont typeface="Arial" pitchFamily="34" charset="0"/>
              <a:buChar char="•"/>
            </a:pPr>
            <a:r>
              <a:rPr lang="en-US" dirty="0"/>
              <a:t>Inevitable and inescapable</a:t>
            </a:r>
          </a:p>
        </p:txBody>
      </p:sp>
      <p:sp>
        <p:nvSpPr>
          <p:cNvPr id="41" name="TextBox 40"/>
          <p:cNvSpPr txBox="1"/>
          <p:nvPr/>
        </p:nvSpPr>
        <p:spPr>
          <a:xfrm>
            <a:off x="0" y="1676400"/>
            <a:ext cx="1371600" cy="2554545"/>
          </a:xfrm>
          <a:prstGeom prst="rect">
            <a:avLst/>
          </a:prstGeom>
          <a:noFill/>
        </p:spPr>
        <p:txBody>
          <a:bodyPr wrap="square" rtlCol="0">
            <a:spAutoFit/>
          </a:bodyPr>
          <a:lstStyle/>
          <a:p>
            <a:r>
              <a:rPr lang="en-US" sz="1600" dirty="0"/>
              <a:t>Prophesying</a:t>
            </a:r>
          </a:p>
          <a:p>
            <a:r>
              <a:rPr lang="en-US" sz="1600" dirty="0"/>
              <a:t>to </a:t>
            </a:r>
            <a:r>
              <a:rPr lang="en-US" sz="1600" b="1" dirty="0"/>
              <a:t>Nineveh</a:t>
            </a:r>
            <a:r>
              <a:rPr lang="en-US" sz="1600" dirty="0"/>
              <a:t> –</a:t>
            </a:r>
          </a:p>
          <a:p>
            <a:r>
              <a:rPr lang="en-US" sz="1600" dirty="0"/>
              <a:t>Notice the absence of </a:t>
            </a:r>
          </a:p>
          <a:p>
            <a:r>
              <a:rPr lang="en-US" sz="1600" dirty="0"/>
              <a:t>an offer for</a:t>
            </a:r>
          </a:p>
          <a:p>
            <a:r>
              <a:rPr lang="en-US" sz="1600" dirty="0"/>
              <a:t>repentance;</a:t>
            </a:r>
          </a:p>
          <a:p>
            <a:r>
              <a:rPr lang="en-US" sz="1600" dirty="0"/>
              <a:t>announcing</a:t>
            </a:r>
          </a:p>
          <a:p>
            <a:r>
              <a:rPr lang="en-US" sz="1600" dirty="0"/>
              <a:t>      only   </a:t>
            </a:r>
            <a:br>
              <a:rPr lang="en-US" sz="1600" dirty="0"/>
            </a:br>
            <a:r>
              <a:rPr lang="en-US" sz="1600" dirty="0"/>
              <a:t>  judgment.  </a:t>
            </a:r>
          </a:p>
          <a:p>
            <a:endParaRPr lang="en-US" sz="1600" dirty="0"/>
          </a:p>
        </p:txBody>
      </p:sp>
      <p:sp>
        <p:nvSpPr>
          <p:cNvPr id="43" name="TextBox 42"/>
          <p:cNvSpPr txBox="1"/>
          <p:nvPr/>
        </p:nvSpPr>
        <p:spPr>
          <a:xfrm>
            <a:off x="990600" y="4343400"/>
            <a:ext cx="3798923" cy="584775"/>
          </a:xfrm>
          <a:prstGeom prst="rect">
            <a:avLst/>
          </a:prstGeom>
          <a:noFill/>
        </p:spPr>
        <p:txBody>
          <a:bodyPr wrap="square" rtlCol="0">
            <a:spAutoFit/>
          </a:bodyPr>
          <a:lstStyle/>
          <a:p>
            <a:r>
              <a:rPr lang="en-US" sz="1600" dirty="0"/>
              <a:t>  The majestic character of our sovereign</a:t>
            </a:r>
          </a:p>
          <a:p>
            <a:r>
              <a:rPr lang="en-US" sz="1600" dirty="0"/>
              <a:t>  God qualifies Him to be Judge over all.</a:t>
            </a:r>
          </a:p>
        </p:txBody>
      </p:sp>
      <p:cxnSp>
        <p:nvCxnSpPr>
          <p:cNvPr id="45" name="Straight Connector 44"/>
          <p:cNvCxnSpPr/>
          <p:nvPr/>
        </p:nvCxnSpPr>
        <p:spPr>
          <a:xfrm rot="5400000">
            <a:off x="4229100" y="4610100"/>
            <a:ext cx="685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724400" y="4343400"/>
            <a:ext cx="3505200" cy="584775"/>
          </a:xfrm>
          <a:prstGeom prst="rect">
            <a:avLst/>
          </a:prstGeom>
          <a:noFill/>
        </p:spPr>
        <p:txBody>
          <a:bodyPr wrap="square" rtlCol="0">
            <a:spAutoFit/>
          </a:bodyPr>
          <a:lstStyle/>
          <a:p>
            <a:r>
              <a:rPr lang="en-US" sz="1600" dirty="0"/>
              <a:t>Nineveh’s willful and heartless decline</a:t>
            </a:r>
          </a:p>
          <a:p>
            <a:r>
              <a:rPr lang="en-US" sz="1600" dirty="0"/>
              <a:t>Justifies the judgment of Almighty God</a:t>
            </a:r>
          </a:p>
        </p:txBody>
      </p:sp>
      <p:sp>
        <p:nvSpPr>
          <p:cNvPr id="51" name="TextBox 50"/>
          <p:cNvSpPr txBox="1"/>
          <p:nvPr/>
        </p:nvSpPr>
        <p:spPr>
          <a:xfrm>
            <a:off x="1981200" y="4953000"/>
            <a:ext cx="5181600" cy="369332"/>
          </a:xfrm>
          <a:prstGeom prst="rect">
            <a:avLst/>
          </a:prstGeom>
          <a:noFill/>
        </p:spPr>
        <p:txBody>
          <a:bodyPr wrap="square" rtlCol="0">
            <a:spAutoFit/>
          </a:bodyPr>
          <a:lstStyle/>
          <a:p>
            <a:r>
              <a:rPr lang="en-US" dirty="0"/>
              <a:t>The impending doom of Nineveh, capital of Assyria</a:t>
            </a:r>
          </a:p>
        </p:txBody>
      </p:sp>
      <p:cxnSp>
        <p:nvCxnSpPr>
          <p:cNvPr id="52" name="Straight Connector 51"/>
          <p:cNvCxnSpPr/>
          <p:nvPr/>
        </p:nvCxnSpPr>
        <p:spPr>
          <a:xfrm>
            <a:off x="0" y="58674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752600" y="5334000"/>
            <a:ext cx="5867400" cy="584775"/>
          </a:xfrm>
          <a:prstGeom prst="rect">
            <a:avLst/>
          </a:prstGeom>
          <a:noFill/>
        </p:spPr>
        <p:txBody>
          <a:bodyPr wrap="square" rtlCol="0">
            <a:spAutoFit/>
          </a:bodyPr>
          <a:lstStyle/>
          <a:p>
            <a:r>
              <a:rPr lang="en-US" sz="1600" dirty="0"/>
              <a:t>“</a:t>
            </a:r>
            <a:r>
              <a:rPr lang="en-US" sz="1600" i="1" dirty="0"/>
              <a:t>And the Lord will be no means leave the guilty unpunished</a:t>
            </a:r>
            <a:r>
              <a:rPr lang="en-US" sz="1600" dirty="0"/>
              <a:t>.” (1:3b)  </a:t>
            </a:r>
          </a:p>
          <a:p>
            <a:r>
              <a:rPr lang="en-US" sz="1600" dirty="0"/>
              <a:t>                                   “</a:t>
            </a:r>
            <a:r>
              <a:rPr lang="en-US" sz="1600" i="1" dirty="0"/>
              <a:t>Woe to the bloody city</a:t>
            </a:r>
            <a:r>
              <a:rPr lang="en-US" sz="1600" dirty="0"/>
              <a:t>.” (3:1)</a:t>
            </a:r>
          </a:p>
        </p:txBody>
      </p:sp>
      <p:sp>
        <p:nvSpPr>
          <p:cNvPr id="57" name="TextBox 56"/>
          <p:cNvSpPr txBox="1"/>
          <p:nvPr/>
        </p:nvSpPr>
        <p:spPr>
          <a:xfrm>
            <a:off x="1066800" y="5867400"/>
            <a:ext cx="7311732" cy="338554"/>
          </a:xfrm>
          <a:prstGeom prst="rect">
            <a:avLst/>
          </a:prstGeom>
          <a:noFill/>
        </p:spPr>
        <p:txBody>
          <a:bodyPr wrap="square" rtlCol="0">
            <a:spAutoFit/>
          </a:bodyPr>
          <a:lstStyle/>
          <a:p>
            <a:r>
              <a:rPr lang="en-US" sz="1600" dirty="0"/>
              <a:t>Christ will judge the nations, freeing His people once and for all from their enemies</a:t>
            </a:r>
          </a:p>
        </p:txBody>
      </p:sp>
      <p:sp>
        <p:nvSpPr>
          <p:cNvPr id="58" name="TextBox 57"/>
          <p:cNvSpPr txBox="1"/>
          <p:nvPr/>
        </p:nvSpPr>
        <p:spPr>
          <a:xfrm>
            <a:off x="152400" y="4953000"/>
            <a:ext cx="776175" cy="338554"/>
          </a:xfrm>
          <a:prstGeom prst="rect">
            <a:avLst/>
          </a:prstGeom>
          <a:noFill/>
        </p:spPr>
        <p:txBody>
          <a:bodyPr wrap="square" rtlCol="0">
            <a:spAutoFit/>
          </a:bodyPr>
          <a:lstStyle/>
          <a:p>
            <a:r>
              <a:rPr lang="en-US" sz="1600" b="1" i="1" dirty="0"/>
              <a:t>Theme</a:t>
            </a:r>
          </a:p>
        </p:txBody>
      </p:sp>
      <p:sp>
        <p:nvSpPr>
          <p:cNvPr id="59" name="TextBox 58"/>
          <p:cNvSpPr txBox="1"/>
          <p:nvPr/>
        </p:nvSpPr>
        <p:spPr>
          <a:xfrm>
            <a:off x="0" y="5410200"/>
            <a:ext cx="1099275" cy="338554"/>
          </a:xfrm>
          <a:prstGeom prst="rect">
            <a:avLst/>
          </a:prstGeom>
          <a:noFill/>
        </p:spPr>
        <p:txBody>
          <a:bodyPr wrap="none" rtlCol="0">
            <a:spAutoFit/>
          </a:bodyPr>
          <a:lstStyle/>
          <a:p>
            <a:r>
              <a:rPr lang="en-US" sz="1600" b="1" i="1" dirty="0"/>
              <a:t>Key Verses</a:t>
            </a:r>
          </a:p>
        </p:txBody>
      </p:sp>
      <p:sp>
        <p:nvSpPr>
          <p:cNvPr id="60" name="TextBox 59"/>
          <p:cNvSpPr txBox="1"/>
          <p:nvPr/>
        </p:nvSpPr>
        <p:spPr>
          <a:xfrm>
            <a:off x="0" y="5867400"/>
            <a:ext cx="990600" cy="584775"/>
          </a:xfrm>
          <a:prstGeom prst="rect">
            <a:avLst/>
          </a:prstGeom>
          <a:noFill/>
        </p:spPr>
        <p:txBody>
          <a:bodyPr wrap="square" rtlCol="0">
            <a:spAutoFit/>
          </a:bodyPr>
          <a:lstStyle/>
          <a:p>
            <a:r>
              <a:rPr lang="en-US" sz="1600" b="1" i="1" dirty="0"/>
              <a:t>  Christ in</a:t>
            </a:r>
          </a:p>
          <a:p>
            <a:r>
              <a:rPr lang="en-US" sz="1600" b="1" i="1" dirty="0"/>
              <a:t>   Nahum  </a:t>
            </a:r>
          </a:p>
        </p:txBody>
      </p:sp>
      <p:sp>
        <p:nvSpPr>
          <p:cNvPr id="4" name="TextBox 3">
            <a:extLst>
              <a:ext uri="{FF2B5EF4-FFF2-40B4-BE49-F238E27FC236}">
                <a16:creationId xmlns:a16="http://schemas.microsoft.com/office/drawing/2014/main" id="{0070E4E0-216B-C746-B7E8-E282022A998B}"/>
              </a:ext>
            </a:extLst>
          </p:cNvPr>
          <p:cNvSpPr txBox="1"/>
          <p:nvPr/>
        </p:nvSpPr>
        <p:spPr>
          <a:xfrm>
            <a:off x="1524000" y="447832"/>
            <a:ext cx="1192796" cy="646331"/>
          </a:xfrm>
          <a:prstGeom prst="rect">
            <a:avLst/>
          </a:prstGeom>
          <a:solidFill>
            <a:schemeClr val="accent1"/>
          </a:solidFill>
        </p:spPr>
        <p:txBody>
          <a:bodyPr wrap="square" rtlCol="0">
            <a:spAutoFit/>
          </a:bodyPr>
          <a:lstStyle/>
          <a:p>
            <a:pPr algn="ctr"/>
            <a:r>
              <a:rPr lang="en-US" b="1" dirty="0"/>
              <a:t>Circa 630 BC</a:t>
            </a:r>
          </a:p>
        </p:txBody>
      </p:sp>
      <p:sp>
        <p:nvSpPr>
          <p:cNvPr id="48" name="TextBox 47">
            <a:extLst>
              <a:ext uri="{FF2B5EF4-FFF2-40B4-BE49-F238E27FC236}">
                <a16:creationId xmlns:a16="http://schemas.microsoft.com/office/drawing/2014/main" id="{03770ADF-7F2F-9C43-965B-290AE5EC3D72}"/>
              </a:ext>
            </a:extLst>
          </p:cNvPr>
          <p:cNvSpPr txBox="1"/>
          <p:nvPr/>
        </p:nvSpPr>
        <p:spPr>
          <a:xfrm>
            <a:off x="6596063" y="434846"/>
            <a:ext cx="1752599" cy="646331"/>
          </a:xfrm>
          <a:prstGeom prst="rect">
            <a:avLst/>
          </a:prstGeom>
          <a:solidFill>
            <a:schemeClr val="accent1"/>
          </a:solidFill>
        </p:spPr>
        <p:txBody>
          <a:bodyPr wrap="square" rtlCol="0">
            <a:spAutoFit/>
          </a:bodyPr>
          <a:lstStyle/>
          <a:p>
            <a:pPr algn="ctr"/>
            <a:r>
              <a:rPr lang="en-US" b="1" dirty="0"/>
              <a:t>“Consolation” or “Comforter”</a:t>
            </a:r>
          </a:p>
        </p:txBody>
      </p:sp>
      <p:sp>
        <p:nvSpPr>
          <p:cNvPr id="49" name="TextBox 48">
            <a:extLst>
              <a:ext uri="{FF2B5EF4-FFF2-40B4-BE49-F238E27FC236}">
                <a16:creationId xmlns:a16="http://schemas.microsoft.com/office/drawing/2014/main" id="{FC405CFD-CA90-4948-818F-90E16F8828F3}"/>
              </a:ext>
            </a:extLst>
          </p:cNvPr>
          <p:cNvSpPr txBox="1"/>
          <p:nvPr/>
        </p:nvSpPr>
        <p:spPr>
          <a:xfrm>
            <a:off x="1408699" y="2841116"/>
            <a:ext cx="2987088" cy="666580"/>
          </a:xfrm>
          <a:prstGeom prst="rect">
            <a:avLst/>
          </a:prstGeom>
          <a:noFill/>
        </p:spPr>
        <p:txBody>
          <a:bodyPr wrap="square" rtlCol="0">
            <a:spAutoFit/>
          </a:bodyPr>
          <a:lstStyle/>
          <a:p>
            <a:pPr marL="285750" indent="-285750" algn="ctr">
              <a:buFont typeface="Arial" panose="020B0604020202020204" pitchFamily="34" charset="0"/>
              <a:buChar char="•"/>
            </a:pPr>
            <a:r>
              <a:rPr lang="en-US" dirty="0"/>
              <a:t>The goodness and severity of  God</a:t>
            </a:r>
          </a:p>
        </p:txBody>
      </p:sp>
    </p:spTree>
    <p:extLst>
      <p:ext uri="{BB962C8B-B14F-4D97-AF65-F5344CB8AC3E}">
        <p14:creationId xmlns:p14="http://schemas.microsoft.com/office/powerpoint/2010/main" val="114071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587825" y="155448"/>
            <a:ext cx="7143008" cy="1252728"/>
          </a:xfrm>
        </p:spPr>
        <p:txBody>
          <a:bodyPr/>
          <a:lstStyle/>
          <a:p>
            <a:r>
              <a:rPr lang="en-US" dirty="0">
                <a:latin typeface="Arial" panose="020B0604020202020204" pitchFamily="34" charset="0"/>
                <a:cs typeface="Arial" panose="020B0604020202020204" pitchFamily="34" charset="0"/>
              </a:rPr>
              <a:t>Judgment of God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747092" y="2229274"/>
            <a:ext cx="8211713" cy="390876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Nahum 2:8-10   </a:t>
            </a:r>
            <a:r>
              <a:rPr lang="en-US" sz="2000" b="1" baseline="30000" dirty="0">
                <a:solidFill>
                  <a:srgbClr val="0070C0"/>
                </a:solidFill>
                <a:latin typeface="Arial" panose="020B0604020202020204" pitchFamily="34" charset="0"/>
                <a:cs typeface="Arial" panose="020B0604020202020204" pitchFamily="34" charset="0"/>
              </a:rPr>
              <a:t>8</a:t>
            </a:r>
            <a:r>
              <a:rPr lang="en-US" sz="2000" b="1" dirty="0">
                <a:latin typeface="Arial" panose="020B0604020202020204" pitchFamily="34" charset="0"/>
                <a:cs typeface="Arial" panose="020B0604020202020204" pitchFamily="34" charset="0"/>
              </a:rPr>
              <a:t> </a:t>
            </a:r>
            <a:r>
              <a:rPr lang="en-US" sz="2000" b="1" i="1" dirty="0">
                <a:solidFill>
                  <a:srgbClr val="002060"/>
                </a:solidFill>
                <a:latin typeface="Arial" panose="020B0604020202020204" pitchFamily="34" charset="0"/>
                <a:cs typeface="Arial" panose="020B0604020202020204" pitchFamily="34" charset="0"/>
              </a:rPr>
              <a:t>Though Nineveh of old was like a pool of water, now they flee away. "Halt! Halt!" they cry; but no one turns back.   </a:t>
            </a:r>
            <a:r>
              <a:rPr lang="en-US" sz="2000" b="1" i="1" baseline="30000" dirty="0">
                <a:solidFill>
                  <a:srgbClr val="0070C0"/>
                </a:solidFill>
                <a:latin typeface="Arial" panose="020B0604020202020204" pitchFamily="34" charset="0"/>
                <a:cs typeface="Arial" panose="020B0604020202020204" pitchFamily="34" charset="0"/>
              </a:rPr>
              <a:t>9</a:t>
            </a:r>
            <a:r>
              <a:rPr lang="en-US" sz="2000" b="1" i="1" dirty="0">
                <a:solidFill>
                  <a:srgbClr val="002060"/>
                </a:solidFill>
                <a:latin typeface="Arial" panose="020B0604020202020204" pitchFamily="34" charset="0"/>
                <a:cs typeface="Arial" panose="020B0604020202020204" pitchFamily="34" charset="0"/>
              </a:rPr>
              <a:t> Take spoil of silver! Take spoil of gold! There is no end of treasure, or wealth of every desirable prize.  </a:t>
            </a:r>
            <a:r>
              <a:rPr lang="en-US" sz="2000" b="1" i="1" baseline="30000" dirty="0">
                <a:solidFill>
                  <a:srgbClr val="0070C0"/>
                </a:solidFill>
                <a:latin typeface="Arial" panose="020B0604020202020204" pitchFamily="34" charset="0"/>
                <a:cs typeface="Arial" panose="020B0604020202020204" pitchFamily="34" charset="0"/>
              </a:rPr>
              <a:t>10</a:t>
            </a:r>
            <a:r>
              <a:rPr lang="en-US" sz="2000" b="1" i="1" dirty="0">
                <a:solidFill>
                  <a:srgbClr val="002060"/>
                </a:solidFill>
                <a:latin typeface="Arial" panose="020B0604020202020204" pitchFamily="34" charset="0"/>
                <a:cs typeface="Arial" panose="020B0604020202020204" pitchFamily="34" charset="0"/>
              </a:rPr>
              <a:t> She is empty, desolate, and waste!  The heart melts, and the knees shake; Much pain is in every side, and all their faces are drained of color.</a:t>
            </a:r>
          </a:p>
          <a:p>
            <a:endParaRPr lang="en-US" sz="2000" b="1" i="1" dirty="0">
              <a:solidFill>
                <a:srgbClr val="002060"/>
              </a:solidFill>
              <a:latin typeface="Arial" panose="020B0604020202020204" pitchFamily="34" charset="0"/>
              <a:cs typeface="Arial" panose="020B0604020202020204" pitchFamily="34" charset="0"/>
            </a:endParaRPr>
          </a:p>
          <a:p>
            <a:endParaRPr lang="en-US" sz="2000" b="1" i="1" dirty="0">
              <a:solidFill>
                <a:srgbClr val="002060"/>
              </a:solidFill>
              <a:latin typeface="Arial" panose="020B0604020202020204" pitchFamily="34" charset="0"/>
              <a:cs typeface="Arial" panose="020B0604020202020204" pitchFamily="34" charset="0"/>
            </a:endParaRPr>
          </a:p>
          <a:p>
            <a:endParaRPr lang="en-US" sz="800" b="1" i="1" dirty="0">
              <a:solidFill>
                <a:srgbClr val="002060"/>
              </a:solidFill>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Nahum 2:13 </a:t>
            </a:r>
            <a:r>
              <a:rPr lang="en-US" sz="2000" b="1" i="1" dirty="0">
                <a:solidFill>
                  <a:srgbClr val="002060"/>
                </a:solidFill>
                <a:latin typeface="Arial" panose="020B0604020202020204" pitchFamily="34" charset="0"/>
                <a:cs typeface="Arial" panose="020B0604020202020204" pitchFamily="34" charset="0"/>
              </a:rPr>
              <a:t> "Behold, I am against you," says the LORD of hosts, "I will burn your chariots in smoke, and the sword shall devour your young lions; I will cut off your prey from the Earth, and the voice of your messengers shall be heard no more."</a:t>
            </a:r>
          </a:p>
        </p:txBody>
      </p:sp>
      <p:sp>
        <p:nvSpPr>
          <p:cNvPr id="6" name="TextBox 5"/>
          <p:cNvSpPr txBox="1"/>
          <p:nvPr/>
        </p:nvSpPr>
        <p:spPr>
          <a:xfrm>
            <a:off x="165575" y="1565318"/>
            <a:ext cx="8561736" cy="1015663"/>
          </a:xfrm>
          <a:prstGeom prst="rect">
            <a:avLst/>
          </a:prstGeom>
          <a:noFill/>
        </p:spPr>
        <p:txBody>
          <a:bodyPr wrap="square" rtlCol="0">
            <a:spAutoFit/>
          </a:bodyPr>
          <a:lstStyle/>
          <a:p>
            <a:pPr marL="118872" indent="0">
              <a:buNone/>
            </a:pPr>
            <a:r>
              <a:rPr lang="en-US" sz="2000" b="1" dirty="0">
                <a:latin typeface="Arial" panose="020B0604020202020204" pitchFamily="34" charset="0"/>
                <a:cs typeface="Arial" panose="020B0604020202020204" pitchFamily="34" charset="0"/>
              </a:rPr>
              <a:t>Nineveh’s doom described:  The siege and sack of the city. Once a powerful city, her inhabitants flee and she is plundered. (612 BC) </a:t>
            </a:r>
          </a:p>
          <a:p>
            <a:pPr marL="118872" indent="0">
              <a:buNone/>
            </a:pPr>
            <a:r>
              <a:rPr lang="en-US" sz="2000" b="1" dirty="0">
                <a:latin typeface="Arial" panose="020B0604020202020204" pitchFamily="34" charset="0"/>
                <a:cs typeface="Arial" panose="020B0604020202020204" pitchFamily="34" charset="0"/>
              </a:rPr>
              <a:t>   </a:t>
            </a:r>
          </a:p>
        </p:txBody>
      </p:sp>
      <p:sp>
        <p:nvSpPr>
          <p:cNvPr id="7" name="TextBox 6"/>
          <p:cNvSpPr txBox="1"/>
          <p:nvPr/>
        </p:nvSpPr>
        <p:spPr>
          <a:xfrm>
            <a:off x="247754" y="4134632"/>
            <a:ext cx="8397378"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Her destruction will be complete, Nineveh as a dwelling place of devouring lions will be no more.</a:t>
            </a:r>
          </a:p>
        </p:txBody>
      </p:sp>
      <p:sp>
        <p:nvSpPr>
          <p:cNvPr id="11" name="Rounded Rectangle 10"/>
          <p:cNvSpPr/>
          <p:nvPr/>
        </p:nvSpPr>
        <p:spPr>
          <a:xfrm>
            <a:off x="6603651"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2</a:t>
            </a:r>
          </a:p>
        </p:txBody>
      </p:sp>
    </p:spTree>
    <p:extLst>
      <p:ext uri="{BB962C8B-B14F-4D97-AF65-F5344CB8AC3E}">
        <p14:creationId xmlns:p14="http://schemas.microsoft.com/office/powerpoint/2010/main" val="1045161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982B-4F04-464A-BC65-544BBB1C45A7}"/>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About the fall of Nineveh - 1  </a:t>
            </a:r>
          </a:p>
        </p:txBody>
      </p:sp>
      <p:sp>
        <p:nvSpPr>
          <p:cNvPr id="3" name="Content Placeholder 2">
            <a:extLst>
              <a:ext uri="{FF2B5EF4-FFF2-40B4-BE49-F238E27FC236}">
                <a16:creationId xmlns:a16="http://schemas.microsoft.com/office/drawing/2014/main" id="{DA12C289-92A2-A54B-AC35-B77BCC67C652}"/>
              </a:ext>
            </a:extLst>
          </p:cNvPr>
          <p:cNvSpPr>
            <a:spLocks noGrp="1"/>
          </p:cNvSpPr>
          <p:nvPr>
            <p:ph idx="1"/>
          </p:nvPr>
        </p:nvSpPr>
        <p:spPr>
          <a:xfrm>
            <a:off x="304800" y="1472875"/>
            <a:ext cx="8686800" cy="5298315"/>
          </a:xfrm>
        </p:spPr>
        <p:txBody>
          <a:bodyPr>
            <a:noAutofit/>
          </a:bodyPr>
          <a:lstStyle/>
          <a:p>
            <a:pPr marL="118872" indent="0">
              <a:buNone/>
            </a:pPr>
            <a:r>
              <a:rPr lang="en-US" sz="1800" b="1" dirty="0">
                <a:latin typeface="Arial" panose="020B0604020202020204" pitchFamily="34" charset="0"/>
                <a:cs typeface="Arial" panose="020B0604020202020204" pitchFamily="34" charset="0"/>
              </a:rPr>
              <a:t>“Nahum foretold of the certain downfall of Nineveh, the capital of Assyria.  Her city walls would be destroyed from the flooding of the Tigris River (2:6).  Nineveh was not concerned about this because her walls were 50 feet thick and 100 feet high.  History records that for a period of three months the Babylonian army used battering rams to weaken the walls.  A great rain came and and the Tigris River flooded, collapsing a weakened section of the wall.  Through this breach, the Babylonians entered the city to burn and utterly destroy it.  This is the fulfillment of God’s prophecy that the walls would be destroyed and that the Babylonian army came through like “an overflowing flood” (1:8)…The message was clear and encouraging to Judah.  The Lord would bring judgement upon sinful Nineveh but would spare Judah … Nineveh’s destruction was so complete that the site of the city was forgotten … Nineveh stood as a grave of ruins until it was first explored by C.J. Rich in A.D. 1820 and excavated for the first time by Paul </a:t>
            </a:r>
            <a:r>
              <a:rPr lang="en-US" sz="1800" b="1" dirty="0" err="1">
                <a:latin typeface="Arial" panose="020B0604020202020204" pitchFamily="34" charset="0"/>
                <a:cs typeface="Arial" panose="020B0604020202020204" pitchFamily="34" charset="0"/>
              </a:rPr>
              <a:t>Botta</a:t>
            </a:r>
            <a:r>
              <a:rPr lang="en-US" sz="1800" b="1" dirty="0">
                <a:latin typeface="Arial" panose="020B0604020202020204" pitchFamily="34" charset="0"/>
                <a:cs typeface="Arial" panose="020B0604020202020204" pitchFamily="34" charset="0"/>
              </a:rPr>
              <a:t> in 1824.”</a:t>
            </a:r>
          </a:p>
          <a:p>
            <a:pPr marL="118872" indent="0">
              <a:buNone/>
            </a:pPr>
            <a:endParaRPr lang="en-US" sz="1200" b="1" dirty="0">
              <a:latin typeface="Arial" panose="020B0604020202020204" pitchFamily="34" charset="0"/>
              <a:cs typeface="Arial" panose="020B0604020202020204" pitchFamily="34" charset="0"/>
            </a:endParaRPr>
          </a:p>
          <a:p>
            <a:pPr marL="118872" indent="0">
              <a:buNone/>
            </a:pPr>
            <a:r>
              <a:rPr lang="en-US" sz="1700" b="1" dirty="0">
                <a:solidFill>
                  <a:schemeClr val="accent6">
                    <a:lumMod val="50000"/>
                  </a:schemeClr>
                </a:solidFill>
                <a:latin typeface="Arial" panose="020B0604020202020204" pitchFamily="34" charset="0"/>
                <a:cs typeface="Arial" panose="020B0604020202020204" pitchFamily="34" charset="0"/>
              </a:rPr>
              <a:t>  Note: Quote taken from Nancy Fink’s book on the Minor Prophets, page 56.  Her   </a:t>
            </a:r>
          </a:p>
          <a:p>
            <a:pPr marL="118872" indent="0">
              <a:buNone/>
            </a:pPr>
            <a:r>
              <a:rPr lang="en-US" sz="1700" b="1" dirty="0">
                <a:solidFill>
                  <a:schemeClr val="accent6">
                    <a:lumMod val="50000"/>
                  </a:schemeClr>
                </a:solidFill>
                <a:latin typeface="Arial" panose="020B0604020202020204" pitchFamily="34" charset="0"/>
                <a:cs typeface="Arial" panose="020B0604020202020204" pitchFamily="34" charset="0"/>
              </a:rPr>
              <a:t>  information came from two sources: Halley’s Handbook, page 370; “Nineveh,” </a:t>
            </a:r>
          </a:p>
          <a:p>
            <a:pPr marL="118872" indent="0">
              <a:buNone/>
            </a:pPr>
            <a:r>
              <a:rPr lang="en-US" sz="1700" b="1" i="1" dirty="0">
                <a:solidFill>
                  <a:schemeClr val="accent6">
                    <a:lumMod val="50000"/>
                  </a:schemeClr>
                </a:solidFill>
                <a:latin typeface="Arial" panose="020B0604020202020204" pitchFamily="34" charset="0"/>
                <a:cs typeface="Arial" panose="020B0604020202020204" pitchFamily="34" charset="0"/>
              </a:rPr>
              <a:t>  Major Cities of the Biblical World, </a:t>
            </a:r>
            <a:r>
              <a:rPr lang="en-US" sz="1700" b="1" dirty="0">
                <a:solidFill>
                  <a:schemeClr val="accent6">
                    <a:lumMod val="50000"/>
                  </a:schemeClr>
                </a:solidFill>
                <a:latin typeface="Arial" panose="020B0604020202020204" pitchFamily="34" charset="0"/>
                <a:cs typeface="Arial" panose="020B0604020202020204" pitchFamily="34" charset="0"/>
              </a:rPr>
              <a:t>by M.R. Wilson </a:t>
            </a:r>
            <a:r>
              <a:rPr lang="en-US" sz="1700" b="1" i="1" dirty="0">
                <a:solidFill>
                  <a:schemeClr val="accent6">
                    <a:lumMod val="50000"/>
                  </a:schemeClr>
                </a:solidFill>
                <a:latin typeface="Arial" panose="020B0604020202020204" pitchFamily="34" charset="0"/>
                <a:cs typeface="Arial" panose="020B0604020202020204" pitchFamily="34" charset="0"/>
              </a:rPr>
              <a:t>and </a:t>
            </a:r>
            <a:r>
              <a:rPr lang="en-US" sz="1700" b="1" dirty="0">
                <a:solidFill>
                  <a:schemeClr val="accent6">
                    <a:lumMod val="50000"/>
                  </a:schemeClr>
                </a:solidFill>
                <a:latin typeface="Arial" panose="020B0604020202020204" pitchFamily="34" charset="0"/>
                <a:cs typeface="Arial" panose="020B0604020202020204" pitchFamily="34" charset="0"/>
              </a:rPr>
              <a:t>R.K. Harrison.   </a:t>
            </a:r>
          </a:p>
        </p:txBody>
      </p:sp>
    </p:spTree>
    <p:extLst>
      <p:ext uri="{BB962C8B-B14F-4D97-AF65-F5344CB8AC3E}">
        <p14:creationId xmlns:p14="http://schemas.microsoft.com/office/powerpoint/2010/main" val="167765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7149" y="1526623"/>
            <a:ext cx="8561736" cy="1631216"/>
          </a:xfrm>
          <a:prstGeom prst="rect">
            <a:avLst/>
          </a:prstGeom>
          <a:noFill/>
        </p:spPr>
        <p:txBody>
          <a:bodyPr wrap="square" rtlCol="0">
            <a:spAutoFit/>
          </a:bodyPr>
          <a:lstStyle/>
          <a:p>
            <a:pPr marL="118872" indent="0">
              <a:buNone/>
            </a:pPr>
            <a:r>
              <a:rPr lang="en-US" sz="2000" b="1" dirty="0">
                <a:latin typeface="Arial" panose="020B0604020202020204" pitchFamily="34" charset="0"/>
                <a:cs typeface="Arial" panose="020B0604020202020204" pitchFamily="34" charset="0"/>
              </a:rPr>
              <a:t>Note again verse 6:  </a:t>
            </a:r>
            <a:r>
              <a:rPr lang="en-US" sz="2000" b="1" i="1" dirty="0">
                <a:solidFill>
                  <a:srgbClr val="002060"/>
                </a:solidFill>
                <a:latin typeface="Arial" panose="020B0604020202020204" pitchFamily="34" charset="0"/>
                <a:cs typeface="Arial" panose="020B0604020202020204" pitchFamily="34" charset="0"/>
              </a:rPr>
              <a:t>“The gates of the rivers are opened, and the palace is dissolved”   </a:t>
            </a:r>
            <a:r>
              <a:rPr lang="en-US" sz="2000" b="1" dirty="0">
                <a:latin typeface="Arial" panose="020B0604020202020204" pitchFamily="34" charset="0"/>
                <a:cs typeface="Arial" panose="020B0604020202020204" pitchFamily="34" charset="0"/>
              </a:rPr>
              <a:t>Babylonian chronicles tells that Nineveh fell because the flooding rivers made breaches in the city’s defenses.  But Greek history also records it.  The following account is given by ancient Greek historian </a:t>
            </a:r>
            <a:r>
              <a:rPr lang="en-US" sz="2000" b="1" dirty="0" err="1">
                <a:latin typeface="Arial" panose="020B0604020202020204" pitchFamily="34" charset="0"/>
                <a:cs typeface="Arial" panose="020B0604020202020204" pitchFamily="34" charset="0"/>
              </a:rPr>
              <a:t>Diodorus</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Siculus</a:t>
            </a:r>
            <a:r>
              <a:rPr lang="en-US" sz="2000" b="1" dirty="0">
                <a:latin typeface="Arial" panose="020B0604020202020204" pitchFamily="34" charset="0"/>
                <a:cs typeface="Arial" panose="020B0604020202020204" pitchFamily="34" charset="0"/>
              </a:rPr>
              <a:t> (c. 90 – 20 BC): </a:t>
            </a:r>
          </a:p>
        </p:txBody>
      </p:sp>
      <p:sp>
        <p:nvSpPr>
          <p:cNvPr id="3" name="TextBox 2"/>
          <p:cNvSpPr txBox="1"/>
          <p:nvPr/>
        </p:nvSpPr>
        <p:spPr>
          <a:xfrm>
            <a:off x="370389" y="3090437"/>
            <a:ext cx="8368496" cy="3539430"/>
          </a:xfrm>
          <a:prstGeom prst="rect">
            <a:avLst/>
          </a:prstGeom>
          <a:noFill/>
        </p:spPr>
        <p:txBody>
          <a:bodyPr wrap="square" rtlCol="0">
            <a:spAutoFit/>
          </a:bodyPr>
          <a:lstStyle/>
          <a:p>
            <a:r>
              <a:rPr lang="en-US" sz="1600" b="1" dirty="0">
                <a:solidFill>
                  <a:srgbClr val="C00000"/>
                </a:solidFill>
                <a:latin typeface="Arial" panose="020B0604020202020204" pitchFamily="34" charset="0"/>
                <a:cs typeface="Arial" panose="020B0604020202020204" pitchFamily="34" charset="0"/>
              </a:rPr>
              <a:t>"There was a prophecy received from their forefathers, that Nineveh should not be taken till the river first became an enemy to the city.  It happened in the third year of the siege, that the Euphrates </a:t>
            </a:r>
            <a:r>
              <a:rPr lang="en-US" sz="1600" b="1" dirty="0">
                <a:latin typeface="Arial" panose="020B0604020202020204" pitchFamily="34" charset="0"/>
                <a:cs typeface="Arial" panose="020B0604020202020204" pitchFamily="34" charset="0"/>
              </a:rPr>
              <a:t>(s/b Tigris) </a:t>
            </a:r>
            <a:r>
              <a:rPr lang="en-US" sz="1600" b="1" dirty="0">
                <a:solidFill>
                  <a:srgbClr val="C00000"/>
                </a:solidFill>
                <a:latin typeface="Arial" panose="020B0604020202020204" pitchFamily="34" charset="0"/>
                <a:cs typeface="Arial" panose="020B0604020202020204" pitchFamily="34" charset="0"/>
              </a:rPr>
              <a:t>being swollen with continued rains, overflowed part of the city, and threw down twenty stadia of the wall.  The king (Sardanapalus) then imagining that the oracle was accomplished, and that the river had now manifestly become an enemy to the city, casting aside all hope of safety, and lest he should fall into the hands of the enemy, built a large funeral pyre in the palace, and having collected all his gold and silver and royal vestments, together with his concubines and eunuchs, placed himself with them in a little apartment  built in the pyre; burnt them, himself, and the palace together.  When the death of the king was announced by certain deserters, the enemy entered in by the breach which the waters had made, and took the city."  </a:t>
            </a:r>
          </a:p>
          <a:p>
            <a:r>
              <a:rPr lang="en-US" sz="1600" b="1" dirty="0">
                <a:latin typeface="Arial" panose="020B0604020202020204" pitchFamily="34" charset="0"/>
                <a:cs typeface="Arial" panose="020B0604020202020204" pitchFamily="34" charset="0"/>
              </a:rPr>
              <a:t>Thus the prophecy of Nahum was literally fulfilled: "the gates of the river were opened, and the palace dissolved," i.e., burnt.                                    -- Adam Clarke</a:t>
            </a:r>
          </a:p>
        </p:txBody>
      </p:sp>
      <p:sp>
        <p:nvSpPr>
          <p:cNvPr id="7" name="Title 1">
            <a:extLst>
              <a:ext uri="{FF2B5EF4-FFF2-40B4-BE49-F238E27FC236}">
                <a16:creationId xmlns:a16="http://schemas.microsoft.com/office/drawing/2014/main" id="{37B6982B-4F04-464A-BC65-544BBB1C45A7}"/>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About the fall of Nineveh - 2  </a:t>
            </a:r>
          </a:p>
        </p:txBody>
      </p:sp>
    </p:spTree>
    <p:extLst>
      <p:ext uri="{BB962C8B-B14F-4D97-AF65-F5344CB8AC3E}">
        <p14:creationId xmlns:p14="http://schemas.microsoft.com/office/powerpoint/2010/main" val="2798483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587825" y="155448"/>
            <a:ext cx="7143008" cy="1252728"/>
          </a:xfrm>
        </p:spPr>
        <p:txBody>
          <a:bodyPr/>
          <a:lstStyle/>
          <a:p>
            <a:r>
              <a:rPr lang="en-US" dirty="0">
                <a:latin typeface="Arial" panose="020B0604020202020204" pitchFamily="34" charset="0"/>
                <a:cs typeface="Arial" panose="020B0604020202020204" pitchFamily="34" charset="0"/>
              </a:rPr>
              <a:t>Judgment of God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747093" y="2113329"/>
            <a:ext cx="8246436" cy="2431435"/>
          </a:xfrm>
          <a:prstGeom prst="rect">
            <a:avLst/>
          </a:prstGeom>
          <a:noFill/>
        </p:spPr>
        <p:txBody>
          <a:bodyPr wrap="square" rtlCol="0">
            <a:spAutoFit/>
          </a:bodyPr>
          <a:lstStyle/>
          <a:p>
            <a:r>
              <a:rPr lang="en-US" sz="1900" b="1" dirty="0">
                <a:latin typeface="Arial" panose="020B0604020202020204" pitchFamily="34" charset="0"/>
                <a:cs typeface="Arial" panose="020B0604020202020204" pitchFamily="34" charset="0"/>
              </a:rPr>
              <a:t>Nahum 3:1-4   </a:t>
            </a:r>
            <a:r>
              <a:rPr lang="en-US" sz="1900" b="1" baseline="30000" dirty="0">
                <a:solidFill>
                  <a:srgbClr val="0070C0"/>
                </a:solidFill>
                <a:latin typeface="Arial" panose="020B0604020202020204" pitchFamily="34" charset="0"/>
                <a:cs typeface="Arial" panose="020B0604020202020204" pitchFamily="34" charset="0"/>
              </a:rPr>
              <a:t>1 </a:t>
            </a:r>
            <a:r>
              <a:rPr lang="en-US" sz="1900" b="1" i="1" dirty="0">
                <a:solidFill>
                  <a:srgbClr val="002060"/>
                </a:solidFill>
                <a:latin typeface="Arial" panose="020B0604020202020204" pitchFamily="34" charset="0"/>
                <a:cs typeface="Arial" panose="020B0604020202020204" pitchFamily="34" charset="0"/>
              </a:rPr>
              <a:t>Woe to the bloody city!  It is all full of lies and robbery. Its victim never departs.  </a:t>
            </a:r>
            <a:r>
              <a:rPr lang="en-US" sz="1900" b="1" baseline="30000" dirty="0">
                <a:solidFill>
                  <a:srgbClr val="0070C0"/>
                </a:solidFill>
                <a:latin typeface="Arial" panose="020B0604020202020204" pitchFamily="34" charset="0"/>
                <a:cs typeface="Arial" panose="020B0604020202020204" pitchFamily="34" charset="0"/>
              </a:rPr>
              <a:t>2</a:t>
            </a:r>
            <a:r>
              <a:rPr lang="en-US" sz="1900" b="1" i="1" dirty="0">
                <a:solidFill>
                  <a:srgbClr val="002060"/>
                </a:solidFill>
                <a:latin typeface="Arial" panose="020B0604020202020204" pitchFamily="34" charset="0"/>
                <a:cs typeface="Arial" panose="020B0604020202020204" pitchFamily="34" charset="0"/>
              </a:rPr>
              <a:t> The noise of a whip and the noise of rattling wheels, of galloping horses, of clattering chariots!                    </a:t>
            </a:r>
            <a:r>
              <a:rPr lang="en-US" sz="1900" b="1" baseline="30000" dirty="0">
                <a:solidFill>
                  <a:srgbClr val="0070C0"/>
                </a:solidFill>
                <a:latin typeface="Arial" panose="020B0604020202020204" pitchFamily="34" charset="0"/>
                <a:cs typeface="Arial" panose="020B0604020202020204" pitchFamily="34" charset="0"/>
              </a:rPr>
              <a:t>3</a:t>
            </a:r>
            <a:r>
              <a:rPr lang="en-US" sz="1900" b="1" i="1" dirty="0">
                <a:solidFill>
                  <a:srgbClr val="002060"/>
                </a:solidFill>
                <a:latin typeface="Arial" panose="020B0604020202020204" pitchFamily="34" charset="0"/>
                <a:cs typeface="Arial" panose="020B0604020202020204" pitchFamily="34" charset="0"/>
              </a:rPr>
              <a:t> Horsemen charge with bright sword and glittering spear. There is a multitude of slain, a great number of bodies, countless corpses - They stumble over the corpses -  </a:t>
            </a:r>
            <a:r>
              <a:rPr lang="en-US" sz="1900" b="1" baseline="30000" dirty="0">
                <a:solidFill>
                  <a:srgbClr val="0070C0"/>
                </a:solidFill>
                <a:latin typeface="Arial" panose="020B0604020202020204" pitchFamily="34" charset="0"/>
                <a:cs typeface="Arial" panose="020B0604020202020204" pitchFamily="34" charset="0"/>
              </a:rPr>
              <a:t>4</a:t>
            </a:r>
            <a:r>
              <a:rPr lang="en-US" sz="1900" b="1" i="1" dirty="0">
                <a:solidFill>
                  <a:srgbClr val="002060"/>
                </a:solidFill>
                <a:latin typeface="Arial" panose="020B0604020202020204" pitchFamily="34" charset="0"/>
                <a:cs typeface="Arial" panose="020B0604020202020204" pitchFamily="34" charset="0"/>
              </a:rPr>
              <a:t> Because of the multitude of harlotries of the seductive harlot, the mistress of sorceries, who sells nations through her harlotries, and families through her sorceries. </a:t>
            </a:r>
          </a:p>
        </p:txBody>
      </p:sp>
      <p:sp>
        <p:nvSpPr>
          <p:cNvPr id="6" name="TextBox 5"/>
          <p:cNvSpPr txBox="1"/>
          <p:nvPr/>
        </p:nvSpPr>
        <p:spPr>
          <a:xfrm>
            <a:off x="119275" y="1507443"/>
            <a:ext cx="8561736" cy="707886"/>
          </a:xfrm>
          <a:prstGeom prst="rect">
            <a:avLst/>
          </a:prstGeom>
          <a:noFill/>
        </p:spPr>
        <p:txBody>
          <a:bodyPr wrap="square" rtlCol="0">
            <a:spAutoFit/>
          </a:bodyPr>
          <a:lstStyle/>
          <a:p>
            <a:pPr marL="118872" indent="0">
              <a:buNone/>
            </a:pPr>
            <a:r>
              <a:rPr lang="en-US" sz="2000" b="1" dirty="0">
                <a:latin typeface="Arial" panose="020B0604020202020204" pitchFamily="34" charset="0"/>
                <a:cs typeface="Arial" panose="020B0604020202020204" pitchFamily="34" charset="0"/>
              </a:rPr>
              <a:t>The justification for Nineveh’s doom. Her “woe” will be directly a result of her sins.</a:t>
            </a:r>
          </a:p>
        </p:txBody>
      </p:sp>
      <p:sp>
        <p:nvSpPr>
          <p:cNvPr id="7" name="TextBox 6"/>
          <p:cNvSpPr txBox="1"/>
          <p:nvPr/>
        </p:nvSpPr>
        <p:spPr>
          <a:xfrm>
            <a:off x="237334" y="4473178"/>
            <a:ext cx="7502375"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The Lord will uncover her shame and make her a spectacle.</a:t>
            </a:r>
          </a:p>
        </p:txBody>
      </p:sp>
      <p:sp>
        <p:nvSpPr>
          <p:cNvPr id="8" name="TextBox 7"/>
          <p:cNvSpPr txBox="1"/>
          <p:nvPr/>
        </p:nvSpPr>
        <p:spPr>
          <a:xfrm>
            <a:off x="747093" y="4780688"/>
            <a:ext cx="8146472" cy="2139047"/>
          </a:xfrm>
          <a:prstGeom prst="rect">
            <a:avLst/>
          </a:prstGeom>
          <a:noFill/>
        </p:spPr>
        <p:txBody>
          <a:bodyPr wrap="square" rtlCol="0">
            <a:spAutoFit/>
          </a:bodyPr>
          <a:lstStyle/>
          <a:p>
            <a:r>
              <a:rPr lang="en-US" sz="1900" b="1" dirty="0">
                <a:latin typeface="Arial" panose="020B0604020202020204" pitchFamily="34" charset="0"/>
                <a:cs typeface="Arial" panose="020B0604020202020204" pitchFamily="34" charset="0"/>
              </a:rPr>
              <a:t>Nahum 3:5-7  </a:t>
            </a:r>
            <a:r>
              <a:rPr lang="en-US" sz="1900" b="1" baseline="30000" dirty="0">
                <a:solidFill>
                  <a:srgbClr val="0070C0"/>
                </a:solidFill>
                <a:latin typeface="Arial" panose="020B0604020202020204" pitchFamily="34" charset="0"/>
                <a:cs typeface="Arial" panose="020B0604020202020204" pitchFamily="34" charset="0"/>
              </a:rPr>
              <a:t>5</a:t>
            </a:r>
            <a:r>
              <a:rPr lang="en-US" sz="1900" b="1" i="1" dirty="0">
                <a:solidFill>
                  <a:srgbClr val="002060"/>
                </a:solidFill>
                <a:latin typeface="Arial" panose="020B0604020202020204" pitchFamily="34" charset="0"/>
                <a:cs typeface="Arial" panose="020B0604020202020204" pitchFamily="34" charset="0"/>
              </a:rPr>
              <a:t> "Behold, I am against you," says the LORD of hosts; "I will lift your skirts over your face, I will show the nations your nakedness, and the kingdoms your shame.  </a:t>
            </a:r>
            <a:r>
              <a:rPr lang="en-US" sz="1900" b="1" baseline="30000" dirty="0">
                <a:solidFill>
                  <a:srgbClr val="0070C0"/>
                </a:solidFill>
                <a:latin typeface="Arial" panose="020B0604020202020204" pitchFamily="34" charset="0"/>
                <a:cs typeface="Arial" panose="020B0604020202020204" pitchFamily="34" charset="0"/>
              </a:rPr>
              <a:t>6</a:t>
            </a:r>
            <a:r>
              <a:rPr lang="en-US" sz="1900" b="1" i="1" dirty="0">
                <a:solidFill>
                  <a:srgbClr val="002060"/>
                </a:solidFill>
                <a:latin typeface="Arial" panose="020B0604020202020204" pitchFamily="34" charset="0"/>
                <a:cs typeface="Arial" panose="020B0604020202020204" pitchFamily="34" charset="0"/>
              </a:rPr>
              <a:t> I will cast abominable filth upon you, make you vile, and make you a spectacle. </a:t>
            </a:r>
            <a:r>
              <a:rPr lang="en-US" sz="1900" b="1" baseline="30000" dirty="0">
                <a:solidFill>
                  <a:srgbClr val="0070C0"/>
                </a:solidFill>
                <a:latin typeface="Arial" panose="020B0604020202020204" pitchFamily="34" charset="0"/>
                <a:cs typeface="Arial" panose="020B0604020202020204" pitchFamily="34" charset="0"/>
              </a:rPr>
              <a:t>7 </a:t>
            </a:r>
            <a:r>
              <a:rPr lang="en-US" sz="1900" b="1" i="1" dirty="0">
                <a:solidFill>
                  <a:srgbClr val="002060"/>
                </a:solidFill>
                <a:latin typeface="Arial" panose="020B0604020202020204" pitchFamily="34" charset="0"/>
                <a:cs typeface="Arial" panose="020B0604020202020204" pitchFamily="34" charset="0"/>
              </a:rPr>
              <a:t>It shall come to pass that all who look upon you will flee from you, and say, 'Nineveh is laid waste!  Who will bemoan her?  Where shall I seek comforters for you?"</a:t>
            </a:r>
          </a:p>
        </p:txBody>
      </p:sp>
      <p:sp>
        <p:nvSpPr>
          <p:cNvPr id="11" name="Rounded Rectangle 10"/>
          <p:cNvSpPr/>
          <p:nvPr/>
        </p:nvSpPr>
        <p:spPr>
          <a:xfrm>
            <a:off x="6603651"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3</a:t>
            </a:r>
          </a:p>
        </p:txBody>
      </p:sp>
    </p:spTree>
    <p:extLst>
      <p:ext uri="{BB962C8B-B14F-4D97-AF65-F5344CB8AC3E}">
        <p14:creationId xmlns:p14="http://schemas.microsoft.com/office/powerpoint/2010/main" val="3675639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587825" y="155448"/>
            <a:ext cx="7143008" cy="1252728"/>
          </a:xfrm>
        </p:spPr>
        <p:txBody>
          <a:bodyPr/>
          <a:lstStyle/>
          <a:p>
            <a:r>
              <a:rPr lang="en-US" dirty="0">
                <a:latin typeface="Arial" panose="020B0604020202020204" pitchFamily="34" charset="0"/>
                <a:cs typeface="Arial" panose="020B0604020202020204" pitchFamily="34" charset="0"/>
              </a:rPr>
              <a:t>Judgment of God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747093" y="2437429"/>
            <a:ext cx="8246436" cy="2139047"/>
          </a:xfrm>
          <a:prstGeom prst="rect">
            <a:avLst/>
          </a:prstGeom>
          <a:noFill/>
        </p:spPr>
        <p:txBody>
          <a:bodyPr wrap="square" rtlCol="0">
            <a:spAutoFit/>
          </a:bodyPr>
          <a:lstStyle/>
          <a:p>
            <a:r>
              <a:rPr lang="en-US" sz="1900" b="1" dirty="0">
                <a:latin typeface="Arial" panose="020B0604020202020204" pitchFamily="34" charset="0"/>
                <a:cs typeface="Arial" panose="020B0604020202020204" pitchFamily="34" charset="0"/>
              </a:rPr>
              <a:t>Nahum 3:8-10   </a:t>
            </a:r>
            <a:r>
              <a:rPr lang="en-US" sz="1900" b="1" baseline="30000" dirty="0">
                <a:solidFill>
                  <a:srgbClr val="0070C0"/>
                </a:solidFill>
                <a:latin typeface="Arial" panose="020B0604020202020204" pitchFamily="34" charset="0"/>
                <a:cs typeface="Arial" panose="020B0604020202020204" pitchFamily="34" charset="0"/>
              </a:rPr>
              <a:t>8 </a:t>
            </a:r>
            <a:r>
              <a:rPr lang="en-US" sz="1900" b="1" i="1" dirty="0">
                <a:solidFill>
                  <a:srgbClr val="002060"/>
                </a:solidFill>
                <a:latin typeface="Arial" panose="020B0604020202020204" pitchFamily="34" charset="0"/>
                <a:cs typeface="Arial" panose="020B0604020202020204" pitchFamily="34" charset="0"/>
              </a:rPr>
              <a:t>Are you better than No Amon that was situated by the river, that had the waters around her, whose rampart was the sea, whose wall was the sea?  </a:t>
            </a:r>
            <a:r>
              <a:rPr lang="en-US" sz="1900" b="1" baseline="30000" dirty="0">
                <a:solidFill>
                  <a:srgbClr val="0070C0"/>
                </a:solidFill>
                <a:latin typeface="Arial" panose="020B0604020202020204" pitchFamily="34" charset="0"/>
                <a:cs typeface="Arial" panose="020B0604020202020204" pitchFamily="34" charset="0"/>
              </a:rPr>
              <a:t>9</a:t>
            </a:r>
            <a:r>
              <a:rPr lang="en-US" sz="1900" b="1" i="1" dirty="0">
                <a:solidFill>
                  <a:srgbClr val="002060"/>
                </a:solidFill>
                <a:latin typeface="Arial" panose="020B0604020202020204" pitchFamily="34" charset="0"/>
                <a:cs typeface="Arial" panose="020B0604020202020204" pitchFamily="34" charset="0"/>
              </a:rPr>
              <a:t> Ethiopia and Egypt were her strength, and it was boundless; Put and </a:t>
            </a:r>
            <a:r>
              <a:rPr lang="en-US" sz="1900" b="1" i="1" dirty="0" err="1">
                <a:solidFill>
                  <a:srgbClr val="002060"/>
                </a:solidFill>
                <a:latin typeface="Arial" panose="020B0604020202020204" pitchFamily="34" charset="0"/>
                <a:cs typeface="Arial" panose="020B0604020202020204" pitchFamily="34" charset="0"/>
              </a:rPr>
              <a:t>Lubim</a:t>
            </a:r>
            <a:r>
              <a:rPr lang="en-US" sz="1900" b="1" i="1" dirty="0">
                <a:solidFill>
                  <a:srgbClr val="002060"/>
                </a:solidFill>
                <a:latin typeface="Arial" panose="020B0604020202020204" pitchFamily="34" charset="0"/>
                <a:cs typeface="Arial" panose="020B0604020202020204" pitchFamily="34" charset="0"/>
              </a:rPr>
              <a:t> were your helpers.  </a:t>
            </a:r>
            <a:r>
              <a:rPr lang="en-US" sz="1900" b="1" baseline="30000" dirty="0">
                <a:solidFill>
                  <a:srgbClr val="0070C0"/>
                </a:solidFill>
                <a:latin typeface="Arial" panose="020B0604020202020204" pitchFamily="34" charset="0"/>
                <a:cs typeface="Arial" panose="020B0604020202020204" pitchFamily="34" charset="0"/>
              </a:rPr>
              <a:t>10</a:t>
            </a:r>
            <a:r>
              <a:rPr lang="en-US" sz="1900" b="1" i="1" dirty="0">
                <a:solidFill>
                  <a:srgbClr val="002060"/>
                </a:solidFill>
                <a:latin typeface="Arial" panose="020B0604020202020204" pitchFamily="34" charset="0"/>
                <a:cs typeface="Arial" panose="020B0604020202020204" pitchFamily="34" charset="0"/>
              </a:rPr>
              <a:t> Yet she was carried away, she went into captivity; Her young children also were dashed to pieces at the head of every street; They cast lots for her honorable men, and all her great men were bound in chains. </a:t>
            </a:r>
          </a:p>
        </p:txBody>
      </p:sp>
      <p:sp>
        <p:nvSpPr>
          <p:cNvPr id="6" name="TextBox 5"/>
          <p:cNvSpPr txBox="1"/>
          <p:nvPr/>
        </p:nvSpPr>
        <p:spPr>
          <a:xfrm>
            <a:off x="119275" y="1507443"/>
            <a:ext cx="8774290" cy="1015663"/>
          </a:xfrm>
          <a:prstGeom prst="rect">
            <a:avLst/>
          </a:prstGeom>
          <a:noFill/>
        </p:spPr>
        <p:txBody>
          <a:bodyPr wrap="square" rtlCol="0">
            <a:spAutoFit/>
          </a:bodyPr>
          <a:lstStyle/>
          <a:p>
            <a:pPr marL="118872" indent="0">
              <a:buNone/>
            </a:pPr>
            <a:r>
              <a:rPr lang="en-US" sz="2000" b="1" dirty="0">
                <a:latin typeface="Arial" panose="020B0604020202020204" pitchFamily="34" charset="0"/>
                <a:cs typeface="Arial" panose="020B0604020202020204" pitchFamily="34" charset="0"/>
              </a:rPr>
              <a:t>Nineveh is no better than No-Amon (Thebes in Egypt) who despite her strength, was carried away into captivity.  Thebes had been sacked in 663 BC by Ashurbanipal, king of Assyria.</a:t>
            </a:r>
          </a:p>
        </p:txBody>
      </p:sp>
      <p:sp>
        <p:nvSpPr>
          <p:cNvPr id="7" name="TextBox 6"/>
          <p:cNvSpPr txBox="1"/>
          <p:nvPr/>
        </p:nvSpPr>
        <p:spPr>
          <a:xfrm>
            <a:off x="237334" y="4507903"/>
            <a:ext cx="5561138"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As with No-Amon, so it will be with Nineveh.</a:t>
            </a:r>
          </a:p>
        </p:txBody>
      </p:sp>
      <p:sp>
        <p:nvSpPr>
          <p:cNvPr id="8" name="TextBox 7"/>
          <p:cNvSpPr txBox="1"/>
          <p:nvPr/>
        </p:nvSpPr>
        <p:spPr>
          <a:xfrm>
            <a:off x="747093" y="4850138"/>
            <a:ext cx="8146472" cy="677108"/>
          </a:xfrm>
          <a:prstGeom prst="rect">
            <a:avLst/>
          </a:prstGeom>
          <a:noFill/>
        </p:spPr>
        <p:txBody>
          <a:bodyPr wrap="square" rtlCol="0">
            <a:spAutoFit/>
          </a:bodyPr>
          <a:lstStyle/>
          <a:p>
            <a:r>
              <a:rPr lang="en-US" sz="1900" b="1" dirty="0">
                <a:latin typeface="Arial" panose="020B0604020202020204" pitchFamily="34" charset="0"/>
                <a:cs typeface="Arial" panose="020B0604020202020204" pitchFamily="34" charset="0"/>
              </a:rPr>
              <a:t>Nahum 3:11  </a:t>
            </a:r>
            <a:r>
              <a:rPr lang="en-US" sz="1900" b="1" i="1" dirty="0">
                <a:solidFill>
                  <a:srgbClr val="002060"/>
                </a:solidFill>
                <a:latin typeface="Arial" panose="020B0604020202020204" pitchFamily="34" charset="0"/>
                <a:cs typeface="Arial" panose="020B0604020202020204" pitchFamily="34" charset="0"/>
              </a:rPr>
              <a:t>You also will be drunk; You will be hidden; You also will seek refuge from the enemy. </a:t>
            </a:r>
          </a:p>
        </p:txBody>
      </p:sp>
      <p:sp>
        <p:nvSpPr>
          <p:cNvPr id="11" name="Rounded Rectangle 10"/>
          <p:cNvSpPr/>
          <p:nvPr/>
        </p:nvSpPr>
        <p:spPr>
          <a:xfrm>
            <a:off x="6603651"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3</a:t>
            </a:r>
          </a:p>
        </p:txBody>
      </p:sp>
    </p:spTree>
    <p:extLst>
      <p:ext uri="{BB962C8B-B14F-4D97-AF65-F5344CB8AC3E}">
        <p14:creationId xmlns:p14="http://schemas.microsoft.com/office/powerpoint/2010/main" val="3430535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587825" y="155448"/>
            <a:ext cx="7143008" cy="1252728"/>
          </a:xfrm>
        </p:spPr>
        <p:txBody>
          <a:bodyPr/>
          <a:lstStyle/>
          <a:p>
            <a:r>
              <a:rPr lang="en-US" dirty="0">
                <a:latin typeface="Arial" panose="020B0604020202020204" pitchFamily="34" charset="0"/>
                <a:cs typeface="Arial" panose="020B0604020202020204" pitchFamily="34" charset="0"/>
              </a:rPr>
              <a:t>Judgment of God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747093" y="2159629"/>
            <a:ext cx="8246436" cy="2431435"/>
          </a:xfrm>
          <a:prstGeom prst="rect">
            <a:avLst/>
          </a:prstGeom>
          <a:noFill/>
        </p:spPr>
        <p:txBody>
          <a:bodyPr wrap="square" rtlCol="0">
            <a:spAutoFit/>
          </a:bodyPr>
          <a:lstStyle/>
          <a:p>
            <a:r>
              <a:rPr lang="en-US" sz="1900" b="1" dirty="0">
                <a:latin typeface="Arial" panose="020B0604020202020204" pitchFamily="34" charset="0"/>
                <a:cs typeface="Arial" panose="020B0604020202020204" pitchFamily="34" charset="0"/>
              </a:rPr>
              <a:t>Nahum 3:12-15   </a:t>
            </a:r>
            <a:r>
              <a:rPr lang="en-US" sz="1900" b="1" baseline="30000" dirty="0">
                <a:solidFill>
                  <a:srgbClr val="0070C0"/>
                </a:solidFill>
                <a:latin typeface="Arial" panose="020B0604020202020204" pitchFamily="34" charset="0"/>
                <a:cs typeface="Arial" panose="020B0604020202020204" pitchFamily="34" charset="0"/>
              </a:rPr>
              <a:t>12 </a:t>
            </a:r>
            <a:r>
              <a:rPr lang="en-US" sz="1900" b="1" i="1" dirty="0">
                <a:solidFill>
                  <a:srgbClr val="002060"/>
                </a:solidFill>
                <a:latin typeface="Arial" panose="020B0604020202020204" pitchFamily="34" charset="0"/>
                <a:cs typeface="Arial" panose="020B0604020202020204" pitchFamily="34" charset="0"/>
              </a:rPr>
              <a:t>All your strongholds are fig trees with ripened figs: If they are shaken, they fall into the mouth of the eater.  </a:t>
            </a:r>
            <a:r>
              <a:rPr lang="en-US" sz="1900" b="1" baseline="30000" dirty="0">
                <a:solidFill>
                  <a:srgbClr val="0070C0"/>
                </a:solidFill>
                <a:latin typeface="Arial" panose="020B0604020202020204" pitchFamily="34" charset="0"/>
                <a:cs typeface="Arial" panose="020B0604020202020204" pitchFamily="34" charset="0"/>
              </a:rPr>
              <a:t>13</a:t>
            </a:r>
            <a:r>
              <a:rPr lang="en-US" sz="1900" b="1" i="1" dirty="0">
                <a:solidFill>
                  <a:srgbClr val="002060"/>
                </a:solidFill>
                <a:latin typeface="Arial" panose="020B0604020202020204" pitchFamily="34" charset="0"/>
                <a:cs typeface="Arial" panose="020B0604020202020204" pitchFamily="34" charset="0"/>
              </a:rPr>
              <a:t> Surely, your people in your midst are women!  The gates of your land are wide open for your enemies;  Fire shall devour the bars of your gates.        </a:t>
            </a:r>
            <a:r>
              <a:rPr lang="en-US" sz="1900" b="1" baseline="30000" dirty="0">
                <a:solidFill>
                  <a:srgbClr val="0070C0"/>
                </a:solidFill>
                <a:latin typeface="Arial" panose="020B0604020202020204" pitchFamily="34" charset="0"/>
                <a:cs typeface="Arial" panose="020B0604020202020204" pitchFamily="34" charset="0"/>
              </a:rPr>
              <a:t>14</a:t>
            </a:r>
            <a:r>
              <a:rPr lang="en-US" sz="1900" b="1" i="1" dirty="0">
                <a:solidFill>
                  <a:srgbClr val="002060"/>
                </a:solidFill>
                <a:latin typeface="Arial" panose="020B0604020202020204" pitchFamily="34" charset="0"/>
                <a:cs typeface="Arial" panose="020B0604020202020204" pitchFamily="34" charset="0"/>
              </a:rPr>
              <a:t> Draw your water for the siege!  Fortify your strongholds!  Go into the clay and tread the mortar!  Make strong the brick kiln!  </a:t>
            </a:r>
            <a:r>
              <a:rPr lang="en-US" sz="1900" b="1" baseline="30000" dirty="0">
                <a:solidFill>
                  <a:srgbClr val="0070C0"/>
                </a:solidFill>
                <a:latin typeface="Arial" panose="020B0604020202020204" pitchFamily="34" charset="0"/>
                <a:cs typeface="Arial" panose="020B0604020202020204" pitchFamily="34" charset="0"/>
              </a:rPr>
              <a:t>15 </a:t>
            </a:r>
            <a:r>
              <a:rPr lang="en-US" sz="1900" b="1" i="1" dirty="0">
                <a:solidFill>
                  <a:srgbClr val="002060"/>
                </a:solidFill>
                <a:latin typeface="Arial" panose="020B0604020202020204" pitchFamily="34" charset="0"/>
                <a:cs typeface="Arial" panose="020B0604020202020204" pitchFamily="34" charset="0"/>
              </a:rPr>
              <a:t>There the fire will devour you, the sword will cut you off;  It will eat you up like a locust.  Make yourself many - like the locust! </a:t>
            </a:r>
          </a:p>
        </p:txBody>
      </p:sp>
      <p:sp>
        <p:nvSpPr>
          <p:cNvPr id="6" name="TextBox 5"/>
          <p:cNvSpPr txBox="1"/>
          <p:nvPr/>
        </p:nvSpPr>
        <p:spPr>
          <a:xfrm>
            <a:off x="119275" y="1507443"/>
            <a:ext cx="8774290" cy="707886"/>
          </a:xfrm>
          <a:prstGeom prst="rect">
            <a:avLst/>
          </a:prstGeom>
          <a:noFill/>
        </p:spPr>
        <p:txBody>
          <a:bodyPr wrap="square" rtlCol="0">
            <a:spAutoFit/>
          </a:bodyPr>
          <a:lstStyle/>
          <a:p>
            <a:pPr marL="118872" indent="0">
              <a:buNone/>
            </a:pPr>
            <a:r>
              <a:rPr lang="en-US" sz="2000" b="1" dirty="0">
                <a:latin typeface="Arial" panose="020B0604020202020204" pitchFamily="34" charset="0"/>
                <a:cs typeface="Arial" panose="020B0604020202020204" pitchFamily="34" charset="0"/>
              </a:rPr>
              <a:t>Nineveh’s strength and wealth will not save her.   Her strongholds will fail.  All her efforts, her wealth, her army, will be futile.</a:t>
            </a:r>
          </a:p>
        </p:txBody>
      </p:sp>
      <p:sp>
        <p:nvSpPr>
          <p:cNvPr id="7" name="TextBox 6"/>
          <p:cNvSpPr txBox="1"/>
          <p:nvPr/>
        </p:nvSpPr>
        <p:spPr>
          <a:xfrm>
            <a:off x="237334" y="4515405"/>
            <a:ext cx="8756195"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But, even if she make her armies as numerous as locust, her generals and commanders will abandon their posts and run away. </a:t>
            </a:r>
          </a:p>
        </p:txBody>
      </p:sp>
      <p:sp>
        <p:nvSpPr>
          <p:cNvPr id="8" name="TextBox 7"/>
          <p:cNvSpPr txBox="1"/>
          <p:nvPr/>
        </p:nvSpPr>
        <p:spPr>
          <a:xfrm>
            <a:off x="747093" y="5162663"/>
            <a:ext cx="8146472" cy="1261884"/>
          </a:xfrm>
          <a:prstGeom prst="rect">
            <a:avLst/>
          </a:prstGeom>
          <a:noFill/>
        </p:spPr>
        <p:txBody>
          <a:bodyPr wrap="square" rtlCol="0">
            <a:spAutoFit/>
          </a:bodyPr>
          <a:lstStyle/>
          <a:p>
            <a:r>
              <a:rPr lang="en-US" sz="1900" b="1" dirty="0">
                <a:latin typeface="Arial" panose="020B0604020202020204" pitchFamily="34" charset="0"/>
                <a:cs typeface="Arial" panose="020B0604020202020204" pitchFamily="34" charset="0"/>
              </a:rPr>
              <a:t>Nahum 3:17  </a:t>
            </a:r>
            <a:r>
              <a:rPr lang="en-US" sz="1900" b="1" i="1" dirty="0">
                <a:solidFill>
                  <a:srgbClr val="002060"/>
                </a:solidFill>
                <a:latin typeface="Arial" panose="020B0604020202020204" pitchFamily="34" charset="0"/>
                <a:cs typeface="Arial" panose="020B0604020202020204" pitchFamily="34" charset="0"/>
              </a:rPr>
              <a:t>Your commanders are like swarming locusts, and your generals like great grasshoppers, which camp in the hedges on a cold day; When the sun rises they flee away, and the place where they are is not known. </a:t>
            </a:r>
          </a:p>
        </p:txBody>
      </p:sp>
      <p:sp>
        <p:nvSpPr>
          <p:cNvPr id="11" name="Rounded Rectangle 10"/>
          <p:cNvSpPr/>
          <p:nvPr/>
        </p:nvSpPr>
        <p:spPr>
          <a:xfrm>
            <a:off x="6603651"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3</a:t>
            </a:r>
          </a:p>
        </p:txBody>
      </p:sp>
    </p:spTree>
    <p:extLst>
      <p:ext uri="{BB962C8B-B14F-4D97-AF65-F5344CB8AC3E}">
        <p14:creationId xmlns:p14="http://schemas.microsoft.com/office/powerpoint/2010/main" val="3887762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EAAE-35BA-6743-ABD7-0E9C1EA53634}"/>
              </a:ext>
            </a:extLst>
          </p:cNvPr>
          <p:cNvSpPr>
            <a:spLocks noGrp="1"/>
          </p:cNvSpPr>
          <p:nvPr>
            <p:ph type="title"/>
          </p:nvPr>
        </p:nvSpPr>
        <p:spPr>
          <a:xfrm>
            <a:off x="587825" y="155448"/>
            <a:ext cx="7143008" cy="1252728"/>
          </a:xfrm>
        </p:spPr>
        <p:txBody>
          <a:bodyPr/>
          <a:lstStyle/>
          <a:p>
            <a:r>
              <a:rPr lang="en-US" dirty="0">
                <a:latin typeface="Arial" panose="020B0604020202020204" pitchFamily="34" charset="0"/>
                <a:cs typeface="Arial" panose="020B0604020202020204" pitchFamily="34" charset="0"/>
              </a:rPr>
              <a:t>Judgment of God</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747093" y="1812379"/>
            <a:ext cx="8246436" cy="2292935"/>
          </a:xfrm>
          <a:prstGeom prst="rect">
            <a:avLst/>
          </a:prstGeom>
          <a:noFill/>
        </p:spPr>
        <p:txBody>
          <a:bodyPr wrap="square" rtlCol="0">
            <a:spAutoFit/>
          </a:bodyPr>
          <a:lstStyle/>
          <a:p>
            <a:r>
              <a:rPr lang="en-US" sz="1900" b="1" dirty="0">
                <a:latin typeface="Arial" panose="020B0604020202020204" pitchFamily="34" charset="0"/>
                <a:cs typeface="Arial" panose="020B0604020202020204" pitchFamily="34" charset="0"/>
              </a:rPr>
              <a:t>Nahum 3:18   </a:t>
            </a:r>
            <a:r>
              <a:rPr lang="en-US" sz="1900" b="1" i="1" dirty="0">
                <a:solidFill>
                  <a:srgbClr val="002060"/>
                </a:solidFill>
                <a:latin typeface="Arial" panose="020B0604020202020204" pitchFamily="34" charset="0"/>
                <a:cs typeface="Arial" panose="020B0604020202020204" pitchFamily="34" charset="0"/>
              </a:rPr>
              <a:t>Your shepherds slumber, O king of Assyria; Your nobles rest in the dust.  Your people are scattered on the mountains, and no one gathers them.  </a:t>
            </a:r>
          </a:p>
          <a:p>
            <a:endParaRPr lang="en-US" sz="1900" b="1" i="1" dirty="0">
              <a:solidFill>
                <a:srgbClr val="002060"/>
              </a:solidFill>
              <a:latin typeface="Arial" panose="020B0604020202020204" pitchFamily="34" charset="0"/>
              <a:cs typeface="Arial" panose="020B0604020202020204" pitchFamily="34" charset="0"/>
            </a:endParaRPr>
          </a:p>
          <a:p>
            <a:endParaRPr lang="en-US" sz="1000" b="1" i="1" dirty="0">
              <a:solidFill>
                <a:srgbClr val="002060"/>
              </a:solidFill>
              <a:latin typeface="Arial" panose="020B0604020202020204" pitchFamily="34" charset="0"/>
              <a:cs typeface="Arial" panose="020B0604020202020204" pitchFamily="34" charset="0"/>
            </a:endParaRPr>
          </a:p>
          <a:p>
            <a:r>
              <a:rPr lang="en-US" sz="1900" b="1" dirty="0">
                <a:latin typeface="Arial" panose="020B0604020202020204" pitchFamily="34" charset="0"/>
                <a:cs typeface="Arial" panose="020B0604020202020204" pitchFamily="34" charset="0"/>
              </a:rPr>
              <a:t>Nahum 3:19  </a:t>
            </a:r>
            <a:r>
              <a:rPr lang="en-US" sz="1900" b="1" i="1" dirty="0">
                <a:solidFill>
                  <a:srgbClr val="002060"/>
                </a:solidFill>
                <a:latin typeface="Arial" panose="020B0604020202020204" pitchFamily="34" charset="0"/>
                <a:cs typeface="Arial" panose="020B0604020202020204" pitchFamily="34" charset="0"/>
              </a:rPr>
              <a:t>Your injury has no healing, your wound is severe.  All who hear news of you will clap their hands over you, for upon whom has not your wickedness passed continually? </a:t>
            </a:r>
          </a:p>
        </p:txBody>
      </p:sp>
      <p:sp>
        <p:nvSpPr>
          <p:cNvPr id="6" name="TextBox 5"/>
          <p:cNvSpPr txBox="1"/>
          <p:nvPr/>
        </p:nvSpPr>
        <p:spPr>
          <a:xfrm>
            <a:off x="119275" y="1484293"/>
            <a:ext cx="8774290" cy="400110"/>
          </a:xfrm>
          <a:prstGeom prst="rect">
            <a:avLst/>
          </a:prstGeom>
          <a:noFill/>
        </p:spPr>
        <p:txBody>
          <a:bodyPr wrap="square" rtlCol="0">
            <a:spAutoFit/>
          </a:bodyPr>
          <a:lstStyle/>
          <a:p>
            <a:pPr marL="118872" indent="0">
              <a:buNone/>
            </a:pPr>
            <a:r>
              <a:rPr lang="en-US" sz="2000" b="1" dirty="0">
                <a:latin typeface="Arial" panose="020B0604020202020204" pitchFamily="34" charset="0"/>
                <a:cs typeface="Arial" panose="020B0604020202020204" pitchFamily="34" charset="0"/>
              </a:rPr>
              <a:t>Nineveh’s end has come.  Her leaders are dead, her people scattered.</a:t>
            </a:r>
          </a:p>
        </p:txBody>
      </p:sp>
      <p:sp>
        <p:nvSpPr>
          <p:cNvPr id="7" name="TextBox 6"/>
          <p:cNvSpPr txBox="1"/>
          <p:nvPr/>
        </p:nvSpPr>
        <p:spPr>
          <a:xfrm>
            <a:off x="237334" y="2762605"/>
            <a:ext cx="8756195"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There is no healing possible. Those who hear of her fall will rejoice. </a:t>
            </a:r>
          </a:p>
        </p:txBody>
      </p:sp>
      <p:sp>
        <p:nvSpPr>
          <p:cNvPr id="11" name="Rounded Rectangle 10"/>
          <p:cNvSpPr/>
          <p:nvPr/>
        </p:nvSpPr>
        <p:spPr>
          <a:xfrm>
            <a:off x="6603651" y="476844"/>
            <a:ext cx="1947553" cy="6953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1">
                    <a:lumMod val="50000"/>
                  </a:schemeClr>
                </a:solidFill>
                <a:latin typeface="Arial" panose="020B0604020202020204" pitchFamily="34" charset="0"/>
                <a:cs typeface="Arial" panose="020B0604020202020204" pitchFamily="34" charset="0"/>
              </a:rPr>
              <a:t>Chapter 3</a:t>
            </a:r>
          </a:p>
        </p:txBody>
      </p:sp>
      <p:sp>
        <p:nvSpPr>
          <p:cNvPr id="8" name="TextBox 7"/>
          <p:cNvSpPr txBox="1"/>
          <p:nvPr/>
        </p:nvSpPr>
        <p:spPr>
          <a:xfrm>
            <a:off x="249384" y="4259278"/>
            <a:ext cx="8633362" cy="243143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Nineveh did not continue the good resolutions made 130 years earlier during Jonah’s time. They relapsed, increased in wickedness, and Nahum was sent to prophesy of the fall of Nineveh and the end of the Assyrian kingdom.</a:t>
            </a:r>
          </a:p>
          <a:p>
            <a:endParaRPr lang="en-US" sz="1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Babylon destroyed Nineveh in 612 BC.  The final fall of the Assyrian Kingdom occurred at the battle of Carchemish in 605 BC as prophesied about in Nahum and in Ezekiel chapter 30.</a:t>
            </a:r>
          </a:p>
        </p:txBody>
      </p:sp>
    </p:spTree>
    <p:extLst>
      <p:ext uri="{BB962C8B-B14F-4D97-AF65-F5344CB8AC3E}">
        <p14:creationId xmlns:p14="http://schemas.microsoft.com/office/powerpoint/2010/main" val="292980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onnie\Desktop\Ancient_Nineveh_Photos\nineveh17-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9" y="20874"/>
            <a:ext cx="4822475" cy="321498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C:\Users\Ronnie\Desktop\Ancient_Nineveh_Photos\nineveh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5" y="3739224"/>
            <a:ext cx="4126435" cy="2731022"/>
          </a:xfrm>
          <a:prstGeom prst="rect">
            <a:avLst/>
          </a:prstGeom>
          <a:noFill/>
          <a:ln w="28575">
            <a:solidFill>
              <a:srgbClr val="503900"/>
            </a:solidFill>
          </a:ln>
          <a:extLst>
            <a:ext uri="{909E8E84-426E-40DD-AFC4-6F175D3DCCD1}">
              <a14:hiddenFill xmlns:a14="http://schemas.microsoft.com/office/drawing/2010/main">
                <a:solidFill>
                  <a:srgbClr val="FFFFFF"/>
                </a:solidFill>
              </a14:hiddenFill>
            </a:ext>
          </a:extLst>
        </p:spPr>
      </p:pic>
      <p:pic>
        <p:nvPicPr>
          <p:cNvPr id="2050" name="Picture 2" descr="C:\Users\Ronnie\Desktop\Ancient_Nineveh_Photos\503px-Nineveh_map_city_walls_&amp;_gat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046" y="-2275"/>
            <a:ext cx="2650603" cy="37993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onnie\Desktop\Ancient_Nineveh_Photos\Nineveh-east_Shamash_Gate_from_rampar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7910" y="3743351"/>
            <a:ext cx="4896090" cy="3114649"/>
          </a:xfrm>
          <a:prstGeom prst="rect">
            <a:avLst/>
          </a:prstGeom>
          <a:noFill/>
          <a:ln w="28575">
            <a:solidFill>
              <a:srgbClr val="503900"/>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0728" y="6465339"/>
            <a:ext cx="417293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Shamash gate - east (reconstructed)</a:t>
            </a:r>
          </a:p>
        </p:txBody>
      </p:sp>
      <p:sp>
        <p:nvSpPr>
          <p:cNvPr id="6" name="TextBox 5"/>
          <p:cNvSpPr txBox="1"/>
          <p:nvPr/>
        </p:nvSpPr>
        <p:spPr>
          <a:xfrm>
            <a:off x="25429" y="3282158"/>
            <a:ext cx="5830718"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Nineveh archeological site - near modern Mosel</a:t>
            </a:r>
          </a:p>
        </p:txBody>
      </p:sp>
    </p:spTree>
    <p:extLst>
      <p:ext uri="{BB962C8B-B14F-4D97-AF65-F5344CB8AC3E}">
        <p14:creationId xmlns:p14="http://schemas.microsoft.com/office/powerpoint/2010/main" val="3453159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Ronnie\Desktop\Ancient_Nineveh_Photos\503px-Nineveh_map_city_walls_&amp;_g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786" y="3642797"/>
            <a:ext cx="2293526" cy="32875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Ronnie\Desktop\Ancient_Nineveh_Photos\NinevehCarvin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6" y="3765087"/>
            <a:ext cx="4458547" cy="304295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H="1" flipV="1">
            <a:off x="1446836" y="5521125"/>
            <a:ext cx="3110112" cy="11708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446836" y="4141940"/>
            <a:ext cx="3110112" cy="10550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074" name="Picture 2" descr="C:\Users\Ronnie\Desktop\Ancient_Nineveh_Photos\_81807919_layard-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75" y="729213"/>
            <a:ext cx="4380426" cy="2639027"/>
          </a:xfrm>
          <a:prstGeom prst="rect">
            <a:avLst/>
          </a:prstGeom>
          <a:noFill/>
          <a:ln w="28575">
            <a:solidFill>
              <a:srgbClr val="503900"/>
            </a:solidFill>
          </a:ln>
          <a:extLst>
            <a:ext uri="{909E8E84-426E-40DD-AFC4-6F175D3DCCD1}">
              <a14:hiddenFill xmlns:a14="http://schemas.microsoft.com/office/drawing/2010/main">
                <a:solidFill>
                  <a:srgbClr val="FFFFFF"/>
                </a:solidFill>
              </a14:hiddenFill>
            </a:ext>
          </a:extLst>
        </p:spPr>
      </p:pic>
      <p:pic>
        <p:nvPicPr>
          <p:cNvPr id="3075" name="Picture 3" descr="C:\Users\Ronnie\Desktop\Ancient_Nineveh_Photos\Nineveh_Nergal_Gate_pavement-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6948" y="8347"/>
            <a:ext cx="4587052" cy="3634450"/>
          </a:xfrm>
          <a:prstGeom prst="rect">
            <a:avLst/>
          </a:prstGeom>
          <a:noFill/>
          <a:ln w="28575">
            <a:solidFill>
              <a:srgbClr val="503900"/>
            </a:solidFill>
          </a:ln>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7875" y="276614"/>
            <a:ext cx="4118308"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Nineveh excavations in the 1920’s</a:t>
            </a:r>
          </a:p>
        </p:txBody>
      </p:sp>
      <p:sp>
        <p:nvSpPr>
          <p:cNvPr id="32" name="TextBox 31"/>
          <p:cNvSpPr txBox="1"/>
          <p:nvPr/>
        </p:nvSpPr>
        <p:spPr>
          <a:xfrm>
            <a:off x="4499073" y="4675761"/>
            <a:ext cx="2187528"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Recent (2019) excavations of a carved wall dating to the time of Sargon (c 722 BC – 705 BC)</a:t>
            </a:r>
          </a:p>
        </p:txBody>
      </p:sp>
      <p:pic>
        <p:nvPicPr>
          <p:cNvPr id="1027" name="Picture 3" descr="C:\Users\Ronnie\Desktop\Ancient_Nineveh_Photos\03-333-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6948" y="4141940"/>
            <a:ext cx="3825035" cy="255002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cxnSp>
        <p:nvCxnSpPr>
          <p:cNvPr id="31" name="Straight Arrow Connector 30"/>
          <p:cNvCxnSpPr/>
          <p:nvPr/>
        </p:nvCxnSpPr>
        <p:spPr>
          <a:xfrm>
            <a:off x="7387543" y="3642797"/>
            <a:ext cx="272005" cy="351987"/>
          </a:xfrm>
          <a:prstGeom prst="straightConnector1">
            <a:avLst/>
          </a:prstGeom>
          <a:ln w="444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56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8938-D506-8C42-9150-FF5B729F5A56}"/>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Final thoughts</a:t>
            </a:r>
          </a:p>
        </p:txBody>
      </p:sp>
      <p:sp>
        <p:nvSpPr>
          <p:cNvPr id="3" name="Content Placeholder 2">
            <a:extLst>
              <a:ext uri="{FF2B5EF4-FFF2-40B4-BE49-F238E27FC236}">
                <a16:creationId xmlns:a16="http://schemas.microsoft.com/office/drawing/2014/main" id="{6E535C7D-2351-9342-9685-384F36D94110}"/>
              </a:ext>
            </a:extLst>
          </p:cNvPr>
          <p:cNvSpPr>
            <a:spLocks noGrp="1"/>
          </p:cNvSpPr>
          <p:nvPr>
            <p:ph idx="1"/>
          </p:nvPr>
        </p:nvSpPr>
        <p:spPr>
          <a:xfrm>
            <a:off x="152400" y="1438150"/>
            <a:ext cx="8794830" cy="5419850"/>
          </a:xfrm>
        </p:spPr>
        <p:txBody>
          <a:bodyPr>
            <a:noAutofit/>
          </a:bodyPr>
          <a:lstStyle/>
          <a:p>
            <a:r>
              <a:rPr lang="en-US" sz="1800" b="1" dirty="0">
                <a:latin typeface="Arial" panose="020B0604020202020204" pitchFamily="34" charset="0"/>
                <a:cs typeface="Arial" panose="020B0604020202020204" pitchFamily="34" charset="0"/>
              </a:rPr>
              <a:t>The theme of Nahum is “At Last …. Judgment will come.”  </a:t>
            </a:r>
          </a:p>
          <a:p>
            <a:r>
              <a:rPr lang="en-US" sz="1800" b="1" dirty="0">
                <a:latin typeface="Arial" panose="020B0604020202020204" pitchFamily="34" charset="0"/>
                <a:cs typeface="Arial" panose="020B0604020202020204" pitchFamily="34" charset="0"/>
              </a:rPr>
              <a:t>The story of Jonah is about Nineveh 130 years before Nahum  -  around  760 BC.  We learned that Nineveh had repented and had been spared.  </a:t>
            </a:r>
          </a:p>
          <a:p>
            <a:r>
              <a:rPr lang="en-US" sz="1800" b="1" dirty="0">
                <a:latin typeface="Arial" panose="020B0604020202020204" pitchFamily="34" charset="0"/>
                <a:cs typeface="Arial" panose="020B0604020202020204" pitchFamily="34" charset="0"/>
              </a:rPr>
              <a:t>However, these years later, Nineveh had returned to violence and cruelty.  </a:t>
            </a:r>
          </a:p>
          <a:p>
            <a:pPr marL="118872" indent="0">
              <a:buNone/>
            </a:pPr>
            <a:endParaRPr lang="en-US" sz="600" b="1" dirty="0">
              <a:latin typeface="Arial" panose="020B0604020202020204" pitchFamily="34" charset="0"/>
              <a:cs typeface="Arial" panose="020B0604020202020204" pitchFamily="34" charset="0"/>
            </a:endParaRPr>
          </a:p>
          <a:p>
            <a:pPr marL="676656" lvl="2" indent="0">
              <a:buNone/>
            </a:pPr>
            <a:r>
              <a:rPr lang="en-US" sz="1800" b="1" dirty="0">
                <a:latin typeface="Arial" panose="020B0604020202020204" pitchFamily="34" charset="0"/>
                <a:cs typeface="Arial" panose="020B0604020202020204" pitchFamily="34" charset="0"/>
              </a:rPr>
              <a:t>“At last” God did to Nineveh what He had purposed to do in Jonah’s day. </a:t>
            </a:r>
            <a:r>
              <a:rPr lang="en-US" sz="1800" b="1" i="1" dirty="0">
                <a:solidFill>
                  <a:srgbClr val="002060"/>
                </a:solidFill>
                <a:latin typeface="Arial" panose="020B0604020202020204" pitchFamily="34" charset="0"/>
                <a:cs typeface="Arial" panose="020B0604020202020204" pitchFamily="34" charset="0"/>
              </a:rPr>
              <a:t>“The Lord is slow to anger and great in power” </a:t>
            </a:r>
            <a:r>
              <a:rPr lang="en-US" sz="1800" b="1" dirty="0">
                <a:latin typeface="Arial" panose="020B0604020202020204" pitchFamily="34" charset="0"/>
                <a:cs typeface="Arial" panose="020B0604020202020204" pitchFamily="34" charset="0"/>
              </a:rPr>
              <a:t>(Nah 1:3a), but eventually He will destroy the wicked.  He </a:t>
            </a:r>
            <a:r>
              <a:rPr lang="en-US" sz="1800" b="1" i="1" dirty="0">
                <a:solidFill>
                  <a:srgbClr val="002060"/>
                </a:solidFill>
                <a:latin typeface="Arial" panose="020B0604020202020204" pitchFamily="34" charset="0"/>
                <a:cs typeface="Arial" panose="020B0604020202020204" pitchFamily="34" charset="0"/>
              </a:rPr>
              <a:t>”will by no means leave the guilty unpunished”</a:t>
            </a:r>
            <a:r>
              <a:rPr lang="en-US" sz="1800" b="1" dirty="0">
                <a:latin typeface="Arial" panose="020B0604020202020204" pitchFamily="34" charset="0"/>
                <a:cs typeface="Arial" panose="020B0604020202020204" pitchFamily="34" charset="0"/>
              </a:rPr>
              <a:t> (1:3b).  The book therefore teaches that, “though it sometimes appears that evil is stronger than righteousness, the justice of the Lord will ultimately prevail” </a:t>
            </a:r>
            <a:r>
              <a:rPr lang="en-US" sz="1600" b="1" dirty="0">
                <a:latin typeface="Arial" panose="020B0604020202020204" pitchFamily="34" charset="0"/>
                <a:cs typeface="Arial" panose="020B0604020202020204" pitchFamily="34" charset="0"/>
              </a:rPr>
              <a:t>--- Coy Roper, </a:t>
            </a:r>
            <a:r>
              <a:rPr lang="en-US" sz="1600" b="1" i="1" dirty="0">
                <a:latin typeface="Arial" panose="020B0604020202020204" pitchFamily="34" charset="0"/>
                <a:cs typeface="Arial" panose="020B0604020202020204" pitchFamily="34" charset="0"/>
              </a:rPr>
              <a:t>Truth for Today</a:t>
            </a:r>
            <a:r>
              <a:rPr lang="en-US" sz="1600" b="1" dirty="0">
                <a:latin typeface="Arial" panose="020B0604020202020204" pitchFamily="34" charset="0"/>
                <a:cs typeface="Arial" panose="020B0604020202020204" pitchFamily="34" charset="0"/>
              </a:rPr>
              <a:t>.  </a:t>
            </a:r>
          </a:p>
          <a:p>
            <a:pPr marL="118872" indent="0">
              <a:buNone/>
            </a:pPr>
            <a:endParaRPr lang="en-US" sz="600" b="1"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Theological question:  </a:t>
            </a:r>
          </a:p>
          <a:p>
            <a:pPr lvl="1">
              <a:buFont typeface="Wingdings" pitchFamily="2" charset="2"/>
              <a:buChar char="Ø"/>
            </a:pPr>
            <a:r>
              <a:rPr lang="en-US" sz="1800" b="1" dirty="0">
                <a:latin typeface="Arial" panose="020B0604020202020204" pitchFamily="34" charset="0"/>
                <a:cs typeface="Arial" panose="020B0604020202020204" pitchFamily="34" charset="0"/>
              </a:rPr>
              <a:t>Reading 2:13; 3:5, (“</a:t>
            </a:r>
            <a:r>
              <a:rPr lang="en-US" sz="1800" b="1" i="1" dirty="0">
                <a:solidFill>
                  <a:srgbClr val="002060"/>
                </a:solidFill>
                <a:latin typeface="Arial" panose="020B0604020202020204" pitchFamily="34" charset="0"/>
                <a:cs typeface="Arial" panose="020B0604020202020204" pitchFamily="34" charset="0"/>
              </a:rPr>
              <a:t>Behold, I am against you," says the LORD of hosts.</a:t>
            </a:r>
            <a:r>
              <a:rPr lang="en-US" sz="1800" b="1" dirty="0">
                <a:latin typeface="Arial" panose="020B0604020202020204" pitchFamily="34" charset="0"/>
                <a:cs typeface="Arial" panose="020B0604020202020204" pitchFamily="34" charset="0"/>
              </a:rPr>
              <a:t>) Is God against us? Or is He for us?  (Rom 8:31  </a:t>
            </a:r>
            <a:r>
              <a:rPr lang="en-US" sz="1800" b="1" i="1" dirty="0">
                <a:solidFill>
                  <a:srgbClr val="002060"/>
                </a:solidFill>
                <a:latin typeface="Arial" panose="020B0604020202020204" pitchFamily="34" charset="0"/>
                <a:cs typeface="Arial" panose="020B0604020202020204" pitchFamily="34" charset="0"/>
              </a:rPr>
              <a:t>If God is for us, who can be against us?</a:t>
            </a:r>
            <a:r>
              <a:rPr lang="en-US" sz="1800" b="1" dirty="0">
                <a:latin typeface="Arial" panose="020B0604020202020204" pitchFamily="34" charset="0"/>
                <a:cs typeface="Arial" panose="020B0604020202020204" pitchFamily="34" charset="0"/>
              </a:rPr>
              <a:t>).  Which is it? </a:t>
            </a:r>
          </a:p>
          <a:p>
            <a:pPr lvl="1">
              <a:buFont typeface="Wingdings" pitchFamily="2" charset="2"/>
              <a:buChar char="Ø"/>
            </a:pPr>
            <a:r>
              <a:rPr lang="en-US" sz="1800" b="1" dirty="0">
                <a:latin typeface="Arial" panose="020B0604020202020204" pitchFamily="34" charset="0"/>
                <a:cs typeface="Arial" panose="020B0604020202020204" pitchFamily="34" charset="0"/>
              </a:rPr>
              <a:t>The answer is not dependent on God, but on us: </a:t>
            </a:r>
            <a:r>
              <a:rPr lang="en-US" sz="1800" b="1" i="1" dirty="0">
                <a:solidFill>
                  <a:srgbClr val="002060"/>
                </a:solidFill>
                <a:latin typeface="Arial" panose="020B0604020202020204" pitchFamily="34" charset="0"/>
                <a:cs typeface="Arial" panose="020B0604020202020204" pitchFamily="34" charset="0"/>
              </a:rPr>
              <a:t>“Whoever wishes to be a friend of the world makes himself an enemy of God”</a:t>
            </a:r>
            <a:r>
              <a:rPr lang="en-US" sz="1800" b="1" dirty="0">
                <a:latin typeface="Arial" panose="020B0604020202020204" pitchFamily="34" charset="0"/>
                <a:cs typeface="Arial" panose="020B0604020202020204" pitchFamily="34" charset="0"/>
              </a:rPr>
              <a:t> (James 4:4).  Jesus says, </a:t>
            </a:r>
            <a:r>
              <a:rPr lang="en-US" sz="1800" b="1" i="1" dirty="0">
                <a:solidFill>
                  <a:srgbClr val="002060"/>
                </a:solidFill>
                <a:latin typeface="Arial" panose="020B0604020202020204" pitchFamily="34" charset="0"/>
                <a:cs typeface="Arial" panose="020B0604020202020204" pitchFamily="34" charset="0"/>
              </a:rPr>
              <a:t>“He who is not with Me is against Me” </a:t>
            </a:r>
            <a:r>
              <a:rPr lang="en-US" sz="1800" b="1" dirty="0">
                <a:latin typeface="Arial" panose="020B0604020202020204" pitchFamily="34" charset="0"/>
                <a:cs typeface="Arial" panose="020B0604020202020204" pitchFamily="34" charset="0"/>
              </a:rPr>
              <a:t>(Matt. 12:30).                                   The choice is really ours.  </a:t>
            </a:r>
          </a:p>
        </p:txBody>
      </p:sp>
    </p:spTree>
    <p:extLst>
      <p:ext uri="{BB962C8B-B14F-4D97-AF65-F5344CB8AC3E}">
        <p14:creationId xmlns:p14="http://schemas.microsoft.com/office/powerpoint/2010/main" val="326652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274025443"/>
              </p:ext>
            </p:extLst>
          </p:nvPr>
        </p:nvGraphicFramePr>
        <p:xfrm>
          <a:off x="0" y="0"/>
          <a:ext cx="9212267" cy="7069590"/>
        </p:xfrm>
        <a:graphic>
          <a:graphicData uri="http://schemas.openxmlformats.org/drawingml/2006/table">
            <a:tbl>
              <a:tblPr firstRow="1" bandRow="1">
                <a:tableStyleId>{073A0DAA-6AF3-43AB-8588-CEC1D06C72B9}</a:tableStyleId>
              </a:tblPr>
              <a:tblGrid>
                <a:gridCol w="2057400">
                  <a:extLst>
                    <a:ext uri="{9D8B030D-6E8A-4147-A177-3AD203B41FA5}">
                      <a16:colId xmlns:a16="http://schemas.microsoft.com/office/drawing/2014/main" val="20000"/>
                    </a:ext>
                  </a:extLst>
                </a:gridCol>
                <a:gridCol w="3106569">
                  <a:extLst>
                    <a:ext uri="{9D8B030D-6E8A-4147-A177-3AD203B41FA5}">
                      <a16:colId xmlns:a16="http://schemas.microsoft.com/office/drawing/2014/main" val="20001"/>
                    </a:ext>
                  </a:extLst>
                </a:gridCol>
                <a:gridCol w="2343923">
                  <a:extLst>
                    <a:ext uri="{9D8B030D-6E8A-4147-A177-3AD203B41FA5}">
                      <a16:colId xmlns:a16="http://schemas.microsoft.com/office/drawing/2014/main" val="20002"/>
                    </a:ext>
                  </a:extLst>
                </a:gridCol>
                <a:gridCol w="637574">
                  <a:extLst>
                    <a:ext uri="{9D8B030D-6E8A-4147-A177-3AD203B41FA5}">
                      <a16:colId xmlns:a16="http://schemas.microsoft.com/office/drawing/2014/main" val="20003"/>
                    </a:ext>
                  </a:extLst>
                </a:gridCol>
                <a:gridCol w="1066801">
                  <a:extLst>
                    <a:ext uri="{9D8B030D-6E8A-4147-A177-3AD203B41FA5}">
                      <a16:colId xmlns:a16="http://schemas.microsoft.com/office/drawing/2014/main" val="20004"/>
                    </a:ext>
                  </a:extLst>
                </a:gridCol>
              </a:tblGrid>
              <a:tr h="613493">
                <a:tc>
                  <a:txBody>
                    <a:bodyPr/>
                    <a:lstStyle/>
                    <a:p>
                      <a:pPr algn="ctr"/>
                      <a:r>
                        <a:rPr lang="en-US" sz="1400" dirty="0"/>
                        <a:t>Period</a:t>
                      </a:r>
                      <a:endParaRPr lang="en-US" sz="1400" dirty="0">
                        <a:latin typeface="Abadi MT Condensed Extra Bold" charset="0"/>
                        <a:ea typeface="Abadi MT Condensed Extra Bold" charset="0"/>
                        <a:cs typeface="Abadi MT Condensed Extra Bold" charset="0"/>
                      </a:endParaRPr>
                    </a:p>
                  </a:txBody>
                  <a:tcPr marL="68580" marR="68580" marT="34290" marB="34290"/>
                </a:tc>
                <a:tc>
                  <a:txBody>
                    <a:bodyPr/>
                    <a:lstStyle/>
                    <a:p>
                      <a:pPr algn="ctr"/>
                      <a:r>
                        <a:rPr lang="en-US" sz="1400" dirty="0"/>
                        <a:t>History Covered</a:t>
                      </a:r>
                    </a:p>
                  </a:txBody>
                  <a:tcPr marL="68580" marR="68580" marT="34290" marB="34290"/>
                </a:tc>
                <a:tc>
                  <a:txBody>
                    <a:bodyPr/>
                    <a:lstStyle/>
                    <a:p>
                      <a:pPr algn="ctr"/>
                      <a:r>
                        <a:rPr lang="en-US" sz="1400" dirty="0"/>
                        <a:t>Scriptures</a:t>
                      </a:r>
                    </a:p>
                  </a:txBody>
                  <a:tcPr marL="68580" marR="68580" marT="34290" marB="34290"/>
                </a:tc>
                <a:tc>
                  <a:txBody>
                    <a:bodyPr/>
                    <a:lstStyle/>
                    <a:p>
                      <a:pPr algn="ctr"/>
                      <a:r>
                        <a:rPr lang="en-US" sz="1400" dirty="0"/>
                        <a:t>Years</a:t>
                      </a:r>
                    </a:p>
                  </a:txBody>
                  <a:tcPr marL="68580" marR="68580" marT="34290" marB="34290"/>
                </a:tc>
                <a:tc>
                  <a:txBody>
                    <a:bodyPr/>
                    <a:lstStyle/>
                    <a:p>
                      <a:pPr algn="ctr"/>
                      <a:r>
                        <a:rPr lang="en-US" sz="1400" dirty="0"/>
                        <a:t>Principal </a:t>
                      </a:r>
                    </a:p>
                  </a:txBody>
                  <a:tcPr marL="68580" marR="68580" marT="34290" marB="34290"/>
                </a:tc>
                <a:extLst>
                  <a:ext uri="{0D108BD9-81ED-4DB2-BD59-A6C34878D82A}">
                    <a16:rowId xmlns:a16="http://schemas.microsoft.com/office/drawing/2014/main" val="10000"/>
                  </a:ext>
                </a:extLst>
              </a:tr>
              <a:tr h="363673">
                <a:tc>
                  <a:txBody>
                    <a:bodyPr/>
                    <a:lstStyle/>
                    <a:p>
                      <a:r>
                        <a:rPr lang="en-US" sz="1300" b="1" dirty="0"/>
                        <a:t>Antediluvian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Creation to</a:t>
                      </a:r>
                      <a:r>
                        <a:rPr lang="en-US" sz="1300" b="1" baseline="0" dirty="0"/>
                        <a:t> the Flood</a:t>
                      </a:r>
                      <a:endParaRPr lang="en-US" sz="1300" b="1" dirty="0"/>
                    </a:p>
                  </a:txBody>
                  <a:tcPr marL="68580" marR="68580" marT="34290" marB="34290">
                    <a:solidFill>
                      <a:schemeClr val="bg2"/>
                    </a:solidFill>
                  </a:tcPr>
                </a:tc>
                <a:tc>
                  <a:txBody>
                    <a:bodyPr/>
                    <a:lstStyle/>
                    <a:p>
                      <a:r>
                        <a:rPr lang="en-US" sz="1300" b="1" dirty="0"/>
                        <a:t>Gen. 1-7</a:t>
                      </a:r>
                    </a:p>
                  </a:txBody>
                  <a:tcPr marL="68580" marR="68580" marT="34290" marB="34290">
                    <a:solidFill>
                      <a:schemeClr val="bg2"/>
                    </a:solidFill>
                  </a:tcPr>
                </a:tc>
                <a:tc>
                  <a:txBody>
                    <a:bodyPr/>
                    <a:lstStyle/>
                    <a:p>
                      <a:pPr algn="ctr"/>
                      <a:r>
                        <a:rPr lang="en-US" sz="1300" b="1" dirty="0"/>
                        <a:t>1656</a:t>
                      </a:r>
                    </a:p>
                  </a:txBody>
                  <a:tcPr marL="68580" marR="68580" marT="34290" marB="34290">
                    <a:solidFill>
                      <a:schemeClr val="bg2"/>
                    </a:solidFill>
                  </a:tcPr>
                </a:tc>
                <a:tc>
                  <a:txBody>
                    <a:bodyPr/>
                    <a:lstStyle/>
                    <a:p>
                      <a:r>
                        <a:rPr lang="en-US" sz="1300" b="1" dirty="0"/>
                        <a:t>Adam</a:t>
                      </a:r>
                    </a:p>
                  </a:txBody>
                  <a:tcPr marL="68580" marR="68580" marT="34290" marB="34290">
                    <a:solidFill>
                      <a:schemeClr val="bg2"/>
                    </a:solidFill>
                  </a:tcPr>
                </a:tc>
                <a:extLst>
                  <a:ext uri="{0D108BD9-81ED-4DB2-BD59-A6C34878D82A}">
                    <a16:rowId xmlns:a16="http://schemas.microsoft.com/office/drawing/2014/main" val="10001"/>
                  </a:ext>
                </a:extLst>
              </a:tr>
              <a:tr h="363673">
                <a:tc>
                  <a:txBody>
                    <a:bodyPr/>
                    <a:lstStyle/>
                    <a:p>
                      <a:r>
                        <a:rPr lang="en-US" sz="1300" b="1" dirty="0"/>
                        <a:t>Postdiluvian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flood</a:t>
                      </a:r>
                      <a:r>
                        <a:rPr lang="en-US" sz="1300" b="1" baseline="0" dirty="0"/>
                        <a:t> to call of Abraham</a:t>
                      </a:r>
                      <a:endParaRPr lang="en-US" sz="1300" b="1" dirty="0"/>
                    </a:p>
                  </a:txBody>
                  <a:tcPr marL="68580" marR="68580" marT="34290" marB="34290">
                    <a:solidFill>
                      <a:schemeClr val="bg2"/>
                    </a:solidFill>
                  </a:tcPr>
                </a:tc>
                <a:tc>
                  <a:txBody>
                    <a:bodyPr/>
                    <a:lstStyle/>
                    <a:p>
                      <a:r>
                        <a:rPr lang="en-US" sz="1300" b="1" dirty="0"/>
                        <a:t>Gen. 8-!1</a:t>
                      </a:r>
                    </a:p>
                  </a:txBody>
                  <a:tcPr marL="68580" marR="68580" marT="34290" marB="34290">
                    <a:solidFill>
                      <a:schemeClr val="bg2"/>
                    </a:solidFill>
                  </a:tcPr>
                </a:tc>
                <a:tc>
                  <a:txBody>
                    <a:bodyPr/>
                    <a:lstStyle/>
                    <a:p>
                      <a:pPr algn="ctr"/>
                      <a:r>
                        <a:rPr lang="en-US" sz="1300" b="1" dirty="0"/>
                        <a:t>427</a:t>
                      </a:r>
                    </a:p>
                  </a:txBody>
                  <a:tcPr marL="68580" marR="68580" marT="34290" marB="34290">
                    <a:solidFill>
                      <a:schemeClr val="bg2"/>
                    </a:solidFill>
                  </a:tcPr>
                </a:tc>
                <a:tc>
                  <a:txBody>
                    <a:bodyPr/>
                    <a:lstStyle/>
                    <a:p>
                      <a:r>
                        <a:rPr lang="en-US" sz="1300" b="1" dirty="0"/>
                        <a:t>Noah</a:t>
                      </a:r>
                    </a:p>
                  </a:txBody>
                  <a:tcPr marL="68580" marR="68580" marT="34290" marB="34290">
                    <a:solidFill>
                      <a:schemeClr val="bg2"/>
                    </a:solidFill>
                  </a:tcPr>
                </a:tc>
                <a:extLst>
                  <a:ext uri="{0D108BD9-81ED-4DB2-BD59-A6C34878D82A}">
                    <a16:rowId xmlns:a16="http://schemas.microsoft.com/office/drawing/2014/main" val="10002"/>
                  </a:ext>
                </a:extLst>
              </a:tr>
              <a:tr h="498817">
                <a:tc>
                  <a:txBody>
                    <a:bodyPr/>
                    <a:lstStyle/>
                    <a:p>
                      <a:r>
                        <a:rPr lang="en-US" sz="1300" b="1" dirty="0"/>
                        <a:t>Patriarchal</a:t>
                      </a:r>
                      <a:r>
                        <a:rPr lang="en-US" sz="1300" b="1" baseline="0" dirty="0"/>
                        <a:t> </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call of</a:t>
                      </a:r>
                      <a:r>
                        <a:rPr lang="en-US" sz="1300" b="1" baseline="0" dirty="0"/>
                        <a:t> Abraham to Egyptian Bondage </a:t>
                      </a:r>
                      <a:endParaRPr lang="en-US" sz="1300" b="1" dirty="0"/>
                    </a:p>
                  </a:txBody>
                  <a:tcPr marL="68580" marR="68580" marT="34290" marB="34290">
                    <a:solidFill>
                      <a:schemeClr val="bg2"/>
                    </a:solidFill>
                  </a:tcPr>
                </a:tc>
                <a:tc>
                  <a:txBody>
                    <a:bodyPr/>
                    <a:lstStyle/>
                    <a:p>
                      <a:r>
                        <a:rPr lang="en-US" sz="1300" b="1" dirty="0"/>
                        <a:t>Gen. 12-45</a:t>
                      </a:r>
                    </a:p>
                  </a:txBody>
                  <a:tcPr marL="68580" marR="68580" marT="34290" marB="34290">
                    <a:solidFill>
                      <a:schemeClr val="bg2"/>
                    </a:solidFill>
                  </a:tcPr>
                </a:tc>
                <a:tc>
                  <a:txBody>
                    <a:bodyPr/>
                    <a:lstStyle/>
                    <a:p>
                      <a:pPr algn="ctr"/>
                      <a:r>
                        <a:rPr lang="en-US" sz="1300" b="1" dirty="0"/>
                        <a:t>215</a:t>
                      </a:r>
                    </a:p>
                  </a:txBody>
                  <a:tcPr marL="68580" marR="68580" marT="34290" marB="34290">
                    <a:solidFill>
                      <a:schemeClr val="bg2"/>
                    </a:solidFill>
                  </a:tcPr>
                </a:tc>
                <a:tc>
                  <a:txBody>
                    <a:bodyPr/>
                    <a:lstStyle/>
                    <a:p>
                      <a:r>
                        <a:rPr lang="en-US" sz="1300" b="1" dirty="0"/>
                        <a:t>Abraham</a:t>
                      </a:r>
                    </a:p>
                  </a:txBody>
                  <a:tcPr marL="68580" marR="68580" marT="34290" marB="34290">
                    <a:solidFill>
                      <a:schemeClr val="bg2"/>
                    </a:solidFill>
                  </a:tcPr>
                </a:tc>
                <a:extLst>
                  <a:ext uri="{0D108BD9-81ED-4DB2-BD59-A6C34878D82A}">
                    <a16:rowId xmlns:a16="http://schemas.microsoft.com/office/drawing/2014/main" val="10003"/>
                  </a:ext>
                </a:extLst>
              </a:tr>
              <a:tr h="363673">
                <a:tc>
                  <a:txBody>
                    <a:bodyPr/>
                    <a:lstStyle/>
                    <a:p>
                      <a:r>
                        <a:rPr lang="en-US" sz="1300" b="1" dirty="0"/>
                        <a:t>Egyptian Bondage</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Egyptian Bondage to the Exodus</a:t>
                      </a:r>
                      <a:endParaRPr lang="en-US" sz="1300" b="1" dirty="0"/>
                    </a:p>
                  </a:txBody>
                  <a:tcPr marL="68580" marR="68580" marT="34290" marB="34290">
                    <a:solidFill>
                      <a:schemeClr val="bg2"/>
                    </a:solidFill>
                  </a:tcPr>
                </a:tc>
                <a:tc>
                  <a:txBody>
                    <a:bodyPr/>
                    <a:lstStyle/>
                    <a:p>
                      <a:r>
                        <a:rPr lang="en-US" sz="1300" b="1" dirty="0"/>
                        <a:t>Gen.</a:t>
                      </a:r>
                      <a:r>
                        <a:rPr lang="en-US" sz="1300" b="1" baseline="0" dirty="0"/>
                        <a:t> 46-Ex. 11</a:t>
                      </a:r>
                      <a:endParaRPr lang="en-US" sz="1300" b="1" dirty="0"/>
                    </a:p>
                  </a:txBody>
                  <a:tcPr marL="68580" marR="68580" marT="34290" marB="34290">
                    <a:solidFill>
                      <a:schemeClr val="bg2"/>
                    </a:solidFill>
                  </a:tcPr>
                </a:tc>
                <a:tc>
                  <a:txBody>
                    <a:bodyPr/>
                    <a:lstStyle/>
                    <a:p>
                      <a:pPr algn="ctr"/>
                      <a:r>
                        <a:rPr lang="en-US" sz="1300" b="1" dirty="0"/>
                        <a:t>215</a:t>
                      </a:r>
                    </a:p>
                  </a:txBody>
                  <a:tcPr marL="68580" marR="68580" marT="34290" marB="34290">
                    <a:solidFill>
                      <a:schemeClr val="bg2"/>
                    </a:solidFill>
                  </a:tcPr>
                </a:tc>
                <a:tc>
                  <a:txBody>
                    <a:bodyPr/>
                    <a:lstStyle/>
                    <a:p>
                      <a:r>
                        <a:rPr lang="en-US" sz="1300" b="1" dirty="0"/>
                        <a:t>Joseph</a:t>
                      </a:r>
                    </a:p>
                  </a:txBody>
                  <a:tcPr marL="68580" marR="68580" marT="34290" marB="34290">
                    <a:solidFill>
                      <a:schemeClr val="bg2"/>
                    </a:solidFill>
                  </a:tcPr>
                </a:tc>
                <a:extLst>
                  <a:ext uri="{0D108BD9-81ED-4DB2-BD59-A6C34878D82A}">
                    <a16:rowId xmlns:a16="http://schemas.microsoft.com/office/drawing/2014/main" val="10004"/>
                  </a:ext>
                </a:extLst>
              </a:tr>
              <a:tr h="531526">
                <a:tc>
                  <a:txBody>
                    <a:bodyPr/>
                    <a:lstStyle/>
                    <a:p>
                      <a:r>
                        <a:rPr lang="en-US" sz="1400" b="1" dirty="0"/>
                        <a:t>Wilderness Wanderings</a:t>
                      </a:r>
                      <a:endParaRPr lang="en-US" sz="14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400" b="1" dirty="0"/>
                        <a:t>From Exodus to crossing of the Jordan</a:t>
                      </a:r>
                    </a:p>
                  </a:txBody>
                  <a:tcPr marL="68580" marR="68580" marT="34290" marB="34290">
                    <a:solidFill>
                      <a:schemeClr val="bg2"/>
                    </a:solidFill>
                  </a:tcPr>
                </a:tc>
                <a:tc>
                  <a:txBody>
                    <a:bodyPr/>
                    <a:lstStyle/>
                    <a:p>
                      <a:r>
                        <a:rPr lang="en-US" sz="1400" b="1" dirty="0"/>
                        <a:t>Ex.</a:t>
                      </a:r>
                      <a:r>
                        <a:rPr lang="en-US" sz="1400" b="1" baseline="0" dirty="0"/>
                        <a:t> 12-Deut. 34</a:t>
                      </a:r>
                      <a:endParaRPr lang="en-US" sz="1400" b="1" dirty="0"/>
                    </a:p>
                  </a:txBody>
                  <a:tcPr marL="68580" marR="68580" marT="34290" marB="34290">
                    <a:solidFill>
                      <a:schemeClr val="bg2"/>
                    </a:solidFill>
                  </a:tcPr>
                </a:tc>
                <a:tc>
                  <a:txBody>
                    <a:bodyPr/>
                    <a:lstStyle/>
                    <a:p>
                      <a:pPr algn="ctr"/>
                      <a:r>
                        <a:rPr lang="en-US" sz="1400" b="1" dirty="0"/>
                        <a:t>40</a:t>
                      </a:r>
                    </a:p>
                  </a:txBody>
                  <a:tcPr marL="68580" marR="68580" marT="34290" marB="34290">
                    <a:solidFill>
                      <a:schemeClr val="bg2"/>
                    </a:solidFill>
                  </a:tcPr>
                </a:tc>
                <a:tc>
                  <a:txBody>
                    <a:bodyPr/>
                    <a:lstStyle/>
                    <a:p>
                      <a:r>
                        <a:rPr lang="en-US" sz="1400" b="1" dirty="0"/>
                        <a:t>Moses</a:t>
                      </a:r>
                    </a:p>
                  </a:txBody>
                  <a:tcPr marL="68580" marR="68580" marT="34290" marB="34290">
                    <a:solidFill>
                      <a:schemeClr val="bg2"/>
                    </a:solidFill>
                  </a:tcPr>
                </a:tc>
                <a:extLst>
                  <a:ext uri="{0D108BD9-81ED-4DB2-BD59-A6C34878D82A}">
                    <a16:rowId xmlns:a16="http://schemas.microsoft.com/office/drawing/2014/main" val="10005"/>
                  </a:ext>
                </a:extLst>
              </a:tr>
              <a:tr h="363673">
                <a:tc>
                  <a:txBody>
                    <a:bodyPr/>
                    <a:lstStyle/>
                    <a:p>
                      <a:r>
                        <a:rPr lang="en-US" sz="1300" b="1" dirty="0"/>
                        <a:t>Conquest of Canaan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crossing of Jordan</a:t>
                      </a:r>
                      <a:r>
                        <a:rPr lang="en-US" sz="1300" b="1" baseline="0" dirty="0"/>
                        <a:t> to Joshua’s death</a:t>
                      </a:r>
                      <a:endParaRPr lang="en-US" sz="1300" b="1" dirty="0"/>
                    </a:p>
                  </a:txBody>
                  <a:tcPr marL="68580" marR="68580" marT="34290" marB="34290">
                    <a:solidFill>
                      <a:schemeClr val="bg2"/>
                    </a:solidFill>
                  </a:tcPr>
                </a:tc>
                <a:tc>
                  <a:txBody>
                    <a:bodyPr/>
                    <a:lstStyle/>
                    <a:p>
                      <a:r>
                        <a:rPr lang="en-US" sz="1300" b="1" dirty="0"/>
                        <a:t>Josh. 1-24</a:t>
                      </a:r>
                    </a:p>
                  </a:txBody>
                  <a:tcPr marL="68580" marR="68580" marT="34290" marB="34290">
                    <a:solidFill>
                      <a:schemeClr val="bg2"/>
                    </a:solidFill>
                  </a:tcPr>
                </a:tc>
                <a:tc>
                  <a:txBody>
                    <a:bodyPr/>
                    <a:lstStyle/>
                    <a:p>
                      <a:pPr algn="ctr"/>
                      <a:r>
                        <a:rPr lang="en-US" sz="1300" b="1" dirty="0"/>
                        <a:t>51</a:t>
                      </a:r>
                    </a:p>
                  </a:txBody>
                  <a:tcPr marL="68580" marR="68580" marT="34290" marB="34290">
                    <a:solidFill>
                      <a:schemeClr val="bg2"/>
                    </a:solidFill>
                  </a:tcPr>
                </a:tc>
                <a:tc>
                  <a:txBody>
                    <a:bodyPr/>
                    <a:lstStyle/>
                    <a:p>
                      <a:r>
                        <a:rPr lang="en-US" sz="1300" b="1" dirty="0"/>
                        <a:t>Joshua</a:t>
                      </a:r>
                    </a:p>
                  </a:txBody>
                  <a:tcPr marL="68580" marR="68580" marT="34290" marB="34290">
                    <a:solidFill>
                      <a:schemeClr val="bg2"/>
                    </a:solidFill>
                  </a:tcPr>
                </a:tc>
                <a:extLst>
                  <a:ext uri="{0D108BD9-81ED-4DB2-BD59-A6C34878D82A}">
                    <a16:rowId xmlns:a16="http://schemas.microsoft.com/office/drawing/2014/main" val="10006"/>
                  </a:ext>
                </a:extLst>
              </a:tr>
              <a:tr h="363673">
                <a:tc>
                  <a:txBody>
                    <a:bodyPr/>
                    <a:lstStyle/>
                    <a:p>
                      <a:r>
                        <a:rPr lang="en-US" sz="1300" b="1" dirty="0"/>
                        <a:t>Judges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Joshua to King Saul</a:t>
                      </a:r>
                    </a:p>
                  </a:txBody>
                  <a:tcPr marL="68580" marR="68580" marT="34290" marB="34290">
                    <a:solidFill>
                      <a:schemeClr val="bg2"/>
                    </a:solidFill>
                  </a:tcPr>
                </a:tc>
                <a:tc>
                  <a:txBody>
                    <a:bodyPr/>
                    <a:lstStyle/>
                    <a:p>
                      <a:r>
                        <a:rPr lang="en-US" sz="1300" b="1" dirty="0"/>
                        <a:t>Ju,</a:t>
                      </a:r>
                      <a:r>
                        <a:rPr lang="en-US" sz="1300" b="1" baseline="0" dirty="0"/>
                        <a:t> Ruth, 1 Sa. 1-9</a:t>
                      </a:r>
                      <a:endParaRPr lang="en-US" sz="1300" b="1" dirty="0"/>
                    </a:p>
                  </a:txBody>
                  <a:tcPr marL="68580" marR="68580" marT="34290" marB="34290">
                    <a:solidFill>
                      <a:schemeClr val="bg2"/>
                    </a:solidFill>
                  </a:tcPr>
                </a:tc>
                <a:tc>
                  <a:txBody>
                    <a:bodyPr/>
                    <a:lstStyle/>
                    <a:p>
                      <a:pPr algn="ctr"/>
                      <a:r>
                        <a:rPr lang="en-US" sz="1300" b="1" dirty="0"/>
                        <a:t>305</a:t>
                      </a:r>
                    </a:p>
                  </a:txBody>
                  <a:tcPr marL="68580" marR="68580" marT="34290" marB="34290">
                    <a:solidFill>
                      <a:schemeClr val="bg2"/>
                    </a:solidFill>
                  </a:tcPr>
                </a:tc>
                <a:tc>
                  <a:txBody>
                    <a:bodyPr/>
                    <a:lstStyle/>
                    <a:p>
                      <a:r>
                        <a:rPr lang="en-US" sz="1300" b="1" dirty="0"/>
                        <a:t>Samuel</a:t>
                      </a:r>
                    </a:p>
                  </a:txBody>
                  <a:tcPr marL="68580" marR="68580" marT="34290" marB="34290">
                    <a:solidFill>
                      <a:schemeClr val="bg2"/>
                    </a:solidFill>
                  </a:tcPr>
                </a:tc>
                <a:extLst>
                  <a:ext uri="{0D108BD9-81ED-4DB2-BD59-A6C34878D82A}">
                    <a16:rowId xmlns:a16="http://schemas.microsoft.com/office/drawing/2014/main" val="10007"/>
                  </a:ext>
                </a:extLst>
              </a:tr>
              <a:tr h="576399">
                <a:tc>
                  <a:txBody>
                    <a:bodyPr/>
                    <a:lstStyle/>
                    <a:p>
                      <a:r>
                        <a:rPr lang="en-US" sz="1300" b="1" dirty="0"/>
                        <a:t>The United Kingdom</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tx2">
                        <a:lumMod val="20000"/>
                        <a:lumOff val="80000"/>
                      </a:schemeClr>
                    </a:solidFill>
                  </a:tcPr>
                </a:tc>
                <a:tc>
                  <a:txBody>
                    <a:bodyPr/>
                    <a:lstStyle/>
                    <a:p>
                      <a:r>
                        <a:rPr lang="en-US" sz="1300" b="1" dirty="0"/>
                        <a:t>From</a:t>
                      </a:r>
                      <a:r>
                        <a:rPr lang="en-US" sz="1300" b="1" baseline="0" dirty="0"/>
                        <a:t> origin of kingdom to its division</a:t>
                      </a:r>
                      <a:endParaRPr lang="en-US" sz="1300" b="1" dirty="0"/>
                    </a:p>
                  </a:txBody>
                  <a:tcPr marL="68580" marR="68580" marT="34290" marB="34290">
                    <a:solidFill>
                      <a:schemeClr val="tx2">
                        <a:lumMod val="20000"/>
                        <a:lumOff val="80000"/>
                      </a:schemeClr>
                    </a:solidFill>
                  </a:tcPr>
                </a:tc>
                <a:tc>
                  <a:txBody>
                    <a:bodyPr/>
                    <a:lstStyle/>
                    <a:p>
                      <a:r>
                        <a:rPr lang="en-US" sz="1300" b="1" dirty="0"/>
                        <a:t>1 Sa. 9-1 Ki. 11; 1 Chr. 10, 2 Chr. 9</a:t>
                      </a:r>
                    </a:p>
                  </a:txBody>
                  <a:tcPr marL="68580" marR="68580" marT="34290" marB="34290">
                    <a:solidFill>
                      <a:schemeClr val="tx2">
                        <a:lumMod val="20000"/>
                        <a:lumOff val="80000"/>
                      </a:schemeClr>
                    </a:solidFill>
                  </a:tcPr>
                </a:tc>
                <a:tc>
                  <a:txBody>
                    <a:bodyPr/>
                    <a:lstStyle/>
                    <a:p>
                      <a:pPr algn="ctr"/>
                      <a:r>
                        <a:rPr lang="en-US" sz="1300" b="1" dirty="0"/>
                        <a:t>120</a:t>
                      </a:r>
                    </a:p>
                  </a:txBody>
                  <a:tcPr marL="68580" marR="68580" marT="34290" marB="34290">
                    <a:solidFill>
                      <a:schemeClr val="tx2">
                        <a:lumMod val="20000"/>
                        <a:lumOff val="80000"/>
                      </a:schemeClr>
                    </a:solidFill>
                  </a:tcPr>
                </a:tc>
                <a:tc>
                  <a:txBody>
                    <a:bodyPr/>
                    <a:lstStyle/>
                    <a:p>
                      <a:r>
                        <a:rPr lang="en-US" sz="1300" b="1" dirty="0"/>
                        <a:t>David</a:t>
                      </a:r>
                    </a:p>
                  </a:txBody>
                  <a:tcPr marL="68580" marR="68580" marT="34290" marB="34290">
                    <a:solidFill>
                      <a:schemeClr val="tx2">
                        <a:lumMod val="20000"/>
                        <a:lumOff val="80000"/>
                      </a:schemeClr>
                    </a:solidFill>
                  </a:tcPr>
                </a:tc>
                <a:extLst>
                  <a:ext uri="{0D108BD9-81ED-4DB2-BD59-A6C34878D82A}">
                    <a16:rowId xmlns:a16="http://schemas.microsoft.com/office/drawing/2014/main" val="10008"/>
                  </a:ext>
                </a:extLst>
              </a:tr>
              <a:tr h="385499">
                <a:tc>
                  <a:txBody>
                    <a:bodyPr/>
                    <a:lstStyle/>
                    <a:p>
                      <a:r>
                        <a:rPr lang="en-US" sz="1300" b="1" dirty="0"/>
                        <a:t>The Divided Kingdom</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tx2">
                        <a:lumMod val="20000"/>
                        <a:lumOff val="80000"/>
                      </a:schemeClr>
                    </a:solidFill>
                  </a:tcPr>
                </a:tc>
                <a:tc>
                  <a:txBody>
                    <a:bodyPr/>
                    <a:lstStyle/>
                    <a:p>
                      <a:r>
                        <a:rPr lang="en-US" sz="1300" b="1" dirty="0"/>
                        <a:t>From</a:t>
                      </a:r>
                      <a:r>
                        <a:rPr lang="en-US" sz="1300" b="1" baseline="0" dirty="0"/>
                        <a:t> the division to the fall of Israel</a:t>
                      </a:r>
                      <a:endParaRPr lang="en-US" sz="1300" b="1" dirty="0"/>
                    </a:p>
                  </a:txBody>
                  <a:tcPr marL="68580" marR="68580" marT="34290" marB="34290">
                    <a:solidFill>
                      <a:schemeClr val="tx2">
                        <a:lumMod val="20000"/>
                        <a:lumOff val="80000"/>
                      </a:schemeClr>
                    </a:solidFill>
                  </a:tcPr>
                </a:tc>
                <a:tc>
                  <a:txBody>
                    <a:bodyPr/>
                    <a:lstStyle/>
                    <a:p>
                      <a:r>
                        <a:rPr lang="en-US" sz="1300" b="1" dirty="0"/>
                        <a:t>1 Ki. 12-2 Ki. 20; 2 Chr. 10-32</a:t>
                      </a:r>
                    </a:p>
                  </a:txBody>
                  <a:tcPr marL="68580" marR="68580" marT="34290" marB="34290">
                    <a:solidFill>
                      <a:schemeClr val="tx2">
                        <a:lumMod val="20000"/>
                        <a:lumOff val="80000"/>
                      </a:schemeClr>
                    </a:solidFill>
                  </a:tcPr>
                </a:tc>
                <a:tc>
                  <a:txBody>
                    <a:bodyPr/>
                    <a:lstStyle/>
                    <a:p>
                      <a:pPr algn="ctr"/>
                      <a:r>
                        <a:rPr lang="en-US" sz="1300" b="1" dirty="0"/>
                        <a:t>253</a:t>
                      </a:r>
                    </a:p>
                  </a:txBody>
                  <a:tcPr marL="68580" marR="68580" marT="34290" marB="34290">
                    <a:solidFill>
                      <a:schemeClr val="tx2">
                        <a:lumMod val="20000"/>
                        <a:lumOff val="80000"/>
                      </a:schemeClr>
                    </a:solidFill>
                  </a:tcPr>
                </a:tc>
                <a:tc>
                  <a:txBody>
                    <a:bodyPr/>
                    <a:lstStyle/>
                    <a:p>
                      <a:r>
                        <a:rPr lang="en-US" sz="1300" b="1" dirty="0"/>
                        <a:t>Elijah</a:t>
                      </a:r>
                    </a:p>
                  </a:txBody>
                  <a:tcPr marL="68580" marR="68580" marT="34290" marB="34290">
                    <a:solidFill>
                      <a:schemeClr val="tx2">
                        <a:lumMod val="20000"/>
                        <a:lumOff val="80000"/>
                      </a:schemeClr>
                    </a:solidFill>
                  </a:tcPr>
                </a:tc>
                <a:extLst>
                  <a:ext uri="{0D108BD9-81ED-4DB2-BD59-A6C34878D82A}">
                    <a16:rowId xmlns:a16="http://schemas.microsoft.com/office/drawing/2014/main" val="10009"/>
                  </a:ext>
                </a:extLst>
              </a:tr>
              <a:tr h="377607">
                <a:tc>
                  <a:txBody>
                    <a:bodyPr/>
                    <a:lstStyle/>
                    <a:p>
                      <a:r>
                        <a:rPr lang="en-US" sz="1300" b="1" dirty="0"/>
                        <a:t>Judah Alone</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rgbClr val="FFFF00"/>
                    </a:solidFill>
                  </a:tcPr>
                </a:tc>
                <a:tc>
                  <a:txBody>
                    <a:bodyPr/>
                    <a:lstStyle/>
                    <a:p>
                      <a:r>
                        <a:rPr lang="en-US" sz="1300" b="1" dirty="0"/>
                        <a:t>From fall of Israel</a:t>
                      </a:r>
                      <a:r>
                        <a:rPr lang="en-US" sz="1300" b="1" baseline="0" dirty="0"/>
                        <a:t> to the fall of Judah</a:t>
                      </a:r>
                      <a:endParaRPr lang="en-US" sz="1300" b="1" dirty="0"/>
                    </a:p>
                  </a:txBody>
                  <a:tcPr marL="68580" marR="68580" marT="34290" marB="34290">
                    <a:solidFill>
                      <a:srgbClr val="FFFF00"/>
                    </a:solidFill>
                  </a:tcPr>
                </a:tc>
                <a:tc>
                  <a:txBody>
                    <a:bodyPr/>
                    <a:lstStyle/>
                    <a:p>
                      <a:r>
                        <a:rPr lang="en-US" sz="1300" b="1" dirty="0"/>
                        <a:t>2 Ki. 21-25; 2 Chr. 10-32</a:t>
                      </a:r>
                    </a:p>
                  </a:txBody>
                  <a:tcPr marL="68580" marR="68580" marT="34290" marB="34290">
                    <a:solidFill>
                      <a:srgbClr val="FFFF00"/>
                    </a:solidFill>
                  </a:tcPr>
                </a:tc>
                <a:tc>
                  <a:txBody>
                    <a:bodyPr/>
                    <a:lstStyle/>
                    <a:p>
                      <a:pPr algn="ctr"/>
                      <a:r>
                        <a:rPr lang="en-US" sz="1300" b="1" dirty="0"/>
                        <a:t>125</a:t>
                      </a:r>
                    </a:p>
                  </a:txBody>
                  <a:tcPr marL="68580" marR="68580" marT="34290" marB="34290">
                    <a:solidFill>
                      <a:srgbClr val="FFFF00"/>
                    </a:solidFill>
                  </a:tcPr>
                </a:tc>
                <a:tc>
                  <a:txBody>
                    <a:bodyPr/>
                    <a:lstStyle/>
                    <a:p>
                      <a:r>
                        <a:rPr lang="en-US" sz="1300" b="1" dirty="0"/>
                        <a:t>Josiah</a:t>
                      </a:r>
                    </a:p>
                  </a:txBody>
                  <a:tcPr marL="68580" marR="68580" marT="34290" marB="34290">
                    <a:solidFill>
                      <a:srgbClr val="FFFF00"/>
                    </a:solidFill>
                  </a:tcPr>
                </a:tc>
                <a:extLst>
                  <a:ext uri="{0D108BD9-81ED-4DB2-BD59-A6C34878D82A}">
                    <a16:rowId xmlns:a16="http://schemas.microsoft.com/office/drawing/2014/main" val="10010"/>
                  </a:ext>
                </a:extLst>
              </a:tr>
              <a:tr h="407011">
                <a:tc>
                  <a:txBody>
                    <a:bodyPr/>
                    <a:lstStyle/>
                    <a:p>
                      <a:r>
                        <a:rPr lang="en-US" sz="1300" b="1" dirty="0"/>
                        <a:t>Babylonian Captivity</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fall of Judah to</a:t>
                      </a:r>
                      <a:r>
                        <a:rPr lang="en-US" sz="1300" b="1" baseline="0" dirty="0"/>
                        <a:t> the return</a:t>
                      </a:r>
                      <a:endParaRPr lang="en-US" sz="1300" b="1" dirty="0"/>
                    </a:p>
                  </a:txBody>
                  <a:tcPr marL="68580" marR="68580" marT="34290" marB="34290">
                    <a:solidFill>
                      <a:schemeClr val="bg2"/>
                    </a:solidFill>
                  </a:tcPr>
                </a:tc>
                <a:tc>
                  <a:txBody>
                    <a:bodyPr/>
                    <a:lstStyle/>
                    <a:p>
                      <a:r>
                        <a:rPr lang="en-US" sz="1300" b="1" dirty="0"/>
                        <a:t>2 Ki. 25-8- 21;</a:t>
                      </a:r>
                      <a:r>
                        <a:rPr lang="en-US" sz="1300" b="1" baseline="0" dirty="0"/>
                        <a:t> Dan. 1-6; Ezekiel</a:t>
                      </a:r>
                      <a:endParaRPr lang="en-US" sz="1300" b="1" dirty="0"/>
                    </a:p>
                  </a:txBody>
                  <a:tcPr marL="68580" marR="68580" marT="34290" marB="34290">
                    <a:solidFill>
                      <a:schemeClr val="bg2"/>
                    </a:solidFill>
                  </a:tcPr>
                </a:tc>
                <a:tc>
                  <a:txBody>
                    <a:bodyPr/>
                    <a:lstStyle/>
                    <a:p>
                      <a:pPr algn="ctr"/>
                      <a:r>
                        <a:rPr lang="en-US" sz="1300" b="1" dirty="0"/>
                        <a:t>70</a:t>
                      </a:r>
                    </a:p>
                  </a:txBody>
                  <a:tcPr marL="68580" marR="68580" marT="34290" marB="34290">
                    <a:solidFill>
                      <a:schemeClr val="bg2"/>
                    </a:solidFill>
                  </a:tcPr>
                </a:tc>
                <a:tc>
                  <a:txBody>
                    <a:bodyPr/>
                    <a:lstStyle/>
                    <a:p>
                      <a:r>
                        <a:rPr lang="en-US" sz="1300" b="1" dirty="0"/>
                        <a:t>Daniel, Ezekiel</a:t>
                      </a:r>
                    </a:p>
                  </a:txBody>
                  <a:tcPr marL="68580" marR="68580" marT="34290" marB="34290">
                    <a:solidFill>
                      <a:schemeClr val="bg2"/>
                    </a:solidFill>
                  </a:tcPr>
                </a:tc>
                <a:extLst>
                  <a:ext uri="{0D108BD9-81ED-4DB2-BD59-A6C34878D82A}">
                    <a16:rowId xmlns:a16="http://schemas.microsoft.com/office/drawing/2014/main" val="10011"/>
                  </a:ext>
                </a:extLst>
              </a:tr>
              <a:tr h="363673">
                <a:tc>
                  <a:txBody>
                    <a:bodyPr/>
                    <a:lstStyle/>
                    <a:p>
                      <a:r>
                        <a:rPr lang="en-US" sz="1300" b="1" dirty="0"/>
                        <a:t>Restoration of the Jews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the return to end of OT history</a:t>
                      </a:r>
                      <a:endParaRPr lang="en-US" sz="1300" b="1" dirty="0"/>
                    </a:p>
                  </a:txBody>
                  <a:tcPr marL="68580" marR="68580" marT="34290" marB="34290">
                    <a:solidFill>
                      <a:schemeClr val="bg2"/>
                    </a:solidFill>
                  </a:tcPr>
                </a:tc>
                <a:tc>
                  <a:txBody>
                    <a:bodyPr/>
                    <a:lstStyle/>
                    <a:p>
                      <a:r>
                        <a:rPr lang="en-US" sz="1300" b="1" dirty="0"/>
                        <a:t>Ezra, Nehemiah</a:t>
                      </a:r>
                    </a:p>
                  </a:txBody>
                  <a:tcPr marL="68580" marR="68580" marT="34290" marB="34290">
                    <a:solidFill>
                      <a:schemeClr val="bg2"/>
                    </a:solidFill>
                  </a:tcPr>
                </a:tc>
                <a:tc>
                  <a:txBody>
                    <a:bodyPr/>
                    <a:lstStyle/>
                    <a:p>
                      <a:pPr algn="ctr"/>
                      <a:r>
                        <a:rPr lang="en-US" sz="1300" b="1" dirty="0"/>
                        <a:t>92</a:t>
                      </a:r>
                    </a:p>
                  </a:txBody>
                  <a:tcPr marL="68580" marR="68580" marT="34290" marB="34290">
                    <a:solidFill>
                      <a:schemeClr val="bg2"/>
                    </a:solidFill>
                  </a:tcPr>
                </a:tc>
                <a:tc>
                  <a:txBody>
                    <a:bodyPr/>
                    <a:lstStyle/>
                    <a:p>
                      <a:r>
                        <a:rPr lang="en-US" sz="1300" b="1" dirty="0"/>
                        <a:t>Ezra</a:t>
                      </a:r>
                    </a:p>
                  </a:txBody>
                  <a:tcPr marL="68580" marR="68580" marT="34290" marB="34290">
                    <a:solidFill>
                      <a:schemeClr val="bg2"/>
                    </a:solidFill>
                  </a:tcPr>
                </a:tc>
                <a:extLst>
                  <a:ext uri="{0D108BD9-81ED-4DB2-BD59-A6C34878D82A}">
                    <a16:rowId xmlns:a16="http://schemas.microsoft.com/office/drawing/2014/main" val="10012"/>
                  </a:ext>
                </a:extLst>
              </a:tr>
              <a:tr h="576901">
                <a:tc>
                  <a:txBody>
                    <a:bodyPr/>
                    <a:lstStyle/>
                    <a:p>
                      <a:r>
                        <a:rPr lang="en-US" sz="1300" b="1" dirty="0"/>
                        <a:t>Between the Testaments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t>From end</a:t>
                      </a:r>
                      <a:r>
                        <a:rPr lang="en-US" sz="1300" b="1" baseline="0" dirty="0"/>
                        <a:t> of OT to the beginning of the NT</a:t>
                      </a:r>
                      <a:endParaRPr lang="en-US" sz="1300" b="1" dirty="0"/>
                    </a:p>
                    <a:p>
                      <a:endParaRPr lang="en-US" sz="600" b="1" dirty="0"/>
                    </a:p>
                  </a:txBody>
                  <a:tcPr marL="68580" marR="68580" marT="34290" marB="34290">
                    <a:solidFill>
                      <a:schemeClr val="bg2"/>
                    </a:solidFill>
                  </a:tcPr>
                </a:tc>
                <a:tc>
                  <a:txBody>
                    <a:bodyPr/>
                    <a:lstStyle/>
                    <a:p>
                      <a:r>
                        <a:rPr lang="en-US" sz="1300" b="1" dirty="0"/>
                        <a:t>None</a:t>
                      </a:r>
                    </a:p>
                  </a:txBody>
                  <a:tcPr marL="68580" marR="68580" marT="34290" marB="34290">
                    <a:solidFill>
                      <a:schemeClr val="bg2"/>
                    </a:solidFill>
                  </a:tcPr>
                </a:tc>
                <a:tc>
                  <a:txBody>
                    <a:bodyPr/>
                    <a:lstStyle/>
                    <a:p>
                      <a:pPr algn="ctr"/>
                      <a:r>
                        <a:rPr lang="en-US" sz="1300" b="1" dirty="0"/>
                        <a:t>400</a:t>
                      </a:r>
                    </a:p>
                  </a:txBody>
                  <a:tcPr marL="68580" marR="68580" marT="34290" marB="34290">
                    <a:solidFill>
                      <a:schemeClr val="bg2"/>
                    </a:solidFill>
                  </a:tcPr>
                </a:tc>
                <a:tc>
                  <a:txBody>
                    <a:bodyPr/>
                    <a:lstStyle/>
                    <a:p>
                      <a:r>
                        <a:rPr lang="en-US" sz="1300" b="1" dirty="0"/>
                        <a:t>Judas </a:t>
                      </a:r>
                      <a:r>
                        <a:rPr lang="en-US" sz="1300" b="1" dirty="0" err="1"/>
                        <a:t>Maccabe</a:t>
                      </a:r>
                      <a:endParaRPr lang="en-US" sz="1300" b="1" dirty="0"/>
                    </a:p>
                  </a:txBody>
                  <a:tcPr marL="68580" marR="68580" marT="34290" marB="34290">
                    <a:solidFill>
                      <a:schemeClr val="bg2"/>
                    </a:solidFill>
                  </a:tcPr>
                </a:tc>
                <a:extLst>
                  <a:ext uri="{0D108BD9-81ED-4DB2-BD59-A6C34878D82A}">
                    <a16:rowId xmlns:a16="http://schemas.microsoft.com/office/drawing/2014/main" val="10013"/>
                  </a:ext>
                </a:extLst>
              </a:tr>
              <a:tr h="363673">
                <a:tc>
                  <a:txBody>
                    <a:bodyPr/>
                    <a:lstStyle/>
                    <a:p>
                      <a:r>
                        <a:rPr lang="en-US" sz="1300" b="1"/>
                        <a:t>Life of Christ</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a:t>From birth of Jesus to ascension</a:t>
                      </a:r>
                    </a:p>
                  </a:txBody>
                  <a:tcPr marL="68580" marR="68580" marT="34290" marB="34290">
                    <a:solidFill>
                      <a:schemeClr val="bg2"/>
                    </a:solidFill>
                  </a:tcPr>
                </a:tc>
                <a:tc>
                  <a:txBody>
                    <a:bodyPr/>
                    <a:lstStyle/>
                    <a:p>
                      <a:r>
                        <a:rPr lang="en-US" sz="1300" b="1"/>
                        <a:t>Mt-Jhn 21; Acts1</a:t>
                      </a:r>
                    </a:p>
                  </a:txBody>
                  <a:tcPr marL="68580" marR="68580" marT="34290" marB="34290">
                    <a:solidFill>
                      <a:schemeClr val="bg2"/>
                    </a:solidFill>
                  </a:tcPr>
                </a:tc>
                <a:tc>
                  <a:txBody>
                    <a:bodyPr/>
                    <a:lstStyle/>
                    <a:p>
                      <a:pPr algn="ctr"/>
                      <a:r>
                        <a:rPr lang="en-US" sz="1300" b="1"/>
                        <a:t>34</a:t>
                      </a:r>
                    </a:p>
                  </a:txBody>
                  <a:tcPr marL="68580" marR="68580" marT="34290" marB="34290">
                    <a:solidFill>
                      <a:schemeClr val="bg2"/>
                    </a:solidFill>
                  </a:tcPr>
                </a:tc>
                <a:tc>
                  <a:txBody>
                    <a:bodyPr/>
                    <a:lstStyle/>
                    <a:p>
                      <a:r>
                        <a:rPr lang="en-US" sz="1300" b="1"/>
                        <a:t>Jesus</a:t>
                      </a:r>
                    </a:p>
                  </a:txBody>
                  <a:tcPr marL="68580" marR="68580" marT="34290" marB="34290">
                    <a:solidFill>
                      <a:schemeClr val="bg2"/>
                    </a:solidFill>
                  </a:tcPr>
                </a:tc>
                <a:extLst>
                  <a:ext uri="{0D108BD9-81ED-4DB2-BD59-A6C34878D82A}">
                    <a16:rowId xmlns:a16="http://schemas.microsoft.com/office/drawing/2014/main" val="10014"/>
                  </a:ext>
                </a:extLst>
              </a:tr>
              <a:tr h="498817">
                <a:tc>
                  <a:txBody>
                    <a:bodyPr/>
                    <a:lstStyle/>
                    <a:p>
                      <a:r>
                        <a:rPr lang="en-US" sz="1300" b="1"/>
                        <a:t>The Church</a:t>
                      </a:r>
                      <a:endParaRPr lang="en-US" sz="1300" b="1">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a:t>From ascension to death of Paul (96 AD approx.)</a:t>
                      </a:r>
                    </a:p>
                  </a:txBody>
                  <a:tcPr marL="68580" marR="68580" marT="34290" marB="34290">
                    <a:solidFill>
                      <a:schemeClr val="bg2"/>
                    </a:solidFill>
                  </a:tcPr>
                </a:tc>
                <a:tc>
                  <a:txBody>
                    <a:bodyPr/>
                    <a:lstStyle/>
                    <a:p>
                      <a:r>
                        <a:rPr lang="en-US" sz="1300" b="1"/>
                        <a:t>Acts 2-Revelation</a:t>
                      </a:r>
                    </a:p>
                  </a:txBody>
                  <a:tcPr marL="68580" marR="68580" marT="34290" marB="34290">
                    <a:solidFill>
                      <a:schemeClr val="bg2"/>
                    </a:solidFill>
                  </a:tcPr>
                </a:tc>
                <a:tc>
                  <a:txBody>
                    <a:bodyPr/>
                    <a:lstStyle/>
                    <a:p>
                      <a:pPr algn="ctr"/>
                      <a:r>
                        <a:rPr lang="en-US" sz="1300" b="1"/>
                        <a:t>70</a:t>
                      </a:r>
                    </a:p>
                  </a:txBody>
                  <a:tcPr marL="68580" marR="68580" marT="34290" marB="34290">
                    <a:solidFill>
                      <a:schemeClr val="bg2"/>
                    </a:solidFill>
                  </a:tcPr>
                </a:tc>
                <a:tc>
                  <a:txBody>
                    <a:bodyPr/>
                    <a:lstStyle/>
                    <a:p>
                      <a:r>
                        <a:rPr lang="en-US" sz="1300" b="1" dirty="0"/>
                        <a:t>Paul</a:t>
                      </a:r>
                    </a:p>
                  </a:txBody>
                  <a:tcPr marL="68580" marR="68580" marT="34290" marB="34290">
                    <a:solidFill>
                      <a:schemeClr val="bg2"/>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783250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AB4E8-B272-6A41-A927-7AAE4016F12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Conclusion</a:t>
            </a:r>
          </a:p>
        </p:txBody>
      </p:sp>
      <p:sp>
        <p:nvSpPr>
          <p:cNvPr id="4" name="TextBox 3">
            <a:extLst>
              <a:ext uri="{FF2B5EF4-FFF2-40B4-BE49-F238E27FC236}">
                <a16:creationId xmlns:a16="http://schemas.microsoft.com/office/drawing/2014/main" id="{B4438BBE-9F97-C04D-A596-63ED523A342D}"/>
              </a:ext>
            </a:extLst>
          </p:cNvPr>
          <p:cNvSpPr txBox="1"/>
          <p:nvPr/>
        </p:nvSpPr>
        <p:spPr>
          <a:xfrm>
            <a:off x="304799" y="2029417"/>
            <a:ext cx="8526685" cy="1261884"/>
          </a:xfrm>
          <a:prstGeom prst="rect">
            <a:avLst/>
          </a:prstGeom>
          <a:noFill/>
          <a:ln w="38100">
            <a:solidFill>
              <a:schemeClr val="accent1"/>
            </a:solidFill>
          </a:ln>
        </p:spPr>
        <p:txBody>
          <a:bodyPr wrap="square" rtlCol="0">
            <a:spAutoFit/>
          </a:bodyPr>
          <a:lstStyle/>
          <a:p>
            <a:r>
              <a:rPr lang="en-US" sz="1900" b="1" dirty="0">
                <a:latin typeface="Arial" panose="020B0604020202020204" pitchFamily="34" charset="0"/>
                <a:cs typeface="Arial" panose="020B0604020202020204" pitchFamily="34" charset="0"/>
              </a:rPr>
              <a:t>Nahum 1:2-3a  </a:t>
            </a:r>
            <a:r>
              <a:rPr lang="en-US" sz="1900" b="1" i="1" dirty="0">
                <a:solidFill>
                  <a:srgbClr val="002060"/>
                </a:solidFill>
                <a:latin typeface="Arial" panose="020B0604020202020204" pitchFamily="34" charset="0"/>
                <a:cs typeface="Arial" panose="020B0604020202020204" pitchFamily="34" charset="0"/>
              </a:rPr>
              <a:t>God is jealous, and the LORD avenges; The LORD avenges and is furious. The LORD will take vengeance on His adversaries, and He reserves wrath for His enemies;  The LORD is slow to anger and great in power, and will not at all acquit the wicked.</a:t>
            </a:r>
          </a:p>
        </p:txBody>
      </p:sp>
      <p:sp>
        <p:nvSpPr>
          <p:cNvPr id="5" name="TextBox 4">
            <a:extLst>
              <a:ext uri="{FF2B5EF4-FFF2-40B4-BE49-F238E27FC236}">
                <a16:creationId xmlns:a16="http://schemas.microsoft.com/office/drawing/2014/main" id="{713F6F76-09E4-9F43-8875-C48FA3C392A1}"/>
              </a:ext>
            </a:extLst>
          </p:cNvPr>
          <p:cNvSpPr txBox="1"/>
          <p:nvPr/>
        </p:nvSpPr>
        <p:spPr>
          <a:xfrm>
            <a:off x="304800" y="3495692"/>
            <a:ext cx="8526684" cy="3308598"/>
          </a:xfrm>
          <a:prstGeom prst="rect">
            <a:avLst/>
          </a:prstGeom>
          <a:noFill/>
          <a:ln w="38100">
            <a:solidFill>
              <a:schemeClr val="tx1"/>
            </a:solidFill>
          </a:ln>
        </p:spPr>
        <p:txBody>
          <a:bodyPr wrap="square" rtlCol="0">
            <a:spAutoFit/>
          </a:bodyPr>
          <a:lstStyle/>
          <a:p>
            <a:r>
              <a:rPr lang="en-US" sz="1900" b="1" dirty="0" err="1">
                <a:latin typeface="Arial" panose="020B0604020202020204" pitchFamily="34" charset="0"/>
                <a:cs typeface="Arial" panose="020B0604020202020204" pitchFamily="34" charset="0"/>
              </a:rPr>
              <a:t>Heb</a:t>
            </a:r>
            <a:r>
              <a:rPr lang="en-US" sz="1900" b="1" dirty="0">
                <a:latin typeface="Arial" panose="020B0604020202020204" pitchFamily="34" charset="0"/>
                <a:cs typeface="Arial" panose="020B0604020202020204" pitchFamily="34" charset="0"/>
              </a:rPr>
              <a:t> 10:26-31</a:t>
            </a:r>
            <a:r>
              <a:rPr lang="en-US" sz="1900" b="1" i="1" dirty="0">
                <a:solidFill>
                  <a:srgbClr val="002060"/>
                </a:solidFill>
                <a:latin typeface="Arial" panose="020B0604020202020204" pitchFamily="34" charset="0"/>
                <a:cs typeface="Arial" panose="020B0604020202020204" pitchFamily="34" charset="0"/>
              </a:rPr>
              <a:t> </a:t>
            </a:r>
            <a:r>
              <a:rPr lang="en-US" sz="1900" b="1" i="1" baseline="30000" dirty="0">
                <a:solidFill>
                  <a:srgbClr val="0070C0"/>
                </a:solidFill>
                <a:latin typeface="Arial" panose="020B0604020202020204" pitchFamily="34" charset="0"/>
                <a:cs typeface="Arial" panose="020B0604020202020204" pitchFamily="34" charset="0"/>
              </a:rPr>
              <a:t>26</a:t>
            </a:r>
            <a:r>
              <a:rPr lang="en-US" sz="1900" b="1" i="1" baseline="30000" dirty="0">
                <a:solidFill>
                  <a:srgbClr val="002060"/>
                </a:solidFill>
                <a:latin typeface="Arial" panose="020B0604020202020204" pitchFamily="34" charset="0"/>
                <a:cs typeface="Arial" panose="020B0604020202020204" pitchFamily="34" charset="0"/>
              </a:rPr>
              <a:t> </a:t>
            </a:r>
            <a:r>
              <a:rPr lang="en-US" sz="1900" b="1" i="1" dirty="0">
                <a:solidFill>
                  <a:srgbClr val="002060"/>
                </a:solidFill>
                <a:latin typeface="Arial" panose="020B0604020202020204" pitchFamily="34" charset="0"/>
                <a:cs typeface="Arial" panose="020B0604020202020204" pitchFamily="34" charset="0"/>
              </a:rPr>
              <a:t>For if we sin willfully after we have received the knowledge of the truth, there no longer remains a sacrifice for sins,</a:t>
            </a:r>
          </a:p>
          <a:p>
            <a:r>
              <a:rPr lang="en-US" sz="1900" b="1" baseline="30000" dirty="0">
                <a:solidFill>
                  <a:srgbClr val="0070C0"/>
                </a:solidFill>
                <a:latin typeface="Arial" panose="020B0604020202020204" pitchFamily="34" charset="0"/>
                <a:cs typeface="Arial" panose="020B0604020202020204" pitchFamily="34" charset="0"/>
              </a:rPr>
              <a:t>27</a:t>
            </a:r>
            <a:r>
              <a:rPr lang="en-US" sz="1900" b="1" i="1" dirty="0">
                <a:solidFill>
                  <a:srgbClr val="002060"/>
                </a:solidFill>
                <a:latin typeface="Arial" panose="020B0604020202020204" pitchFamily="34" charset="0"/>
                <a:cs typeface="Arial" panose="020B0604020202020204" pitchFamily="34" charset="0"/>
              </a:rPr>
              <a:t> but a certain fearful expectation of judgment, and fiery indignation which will devour the adversaries. </a:t>
            </a:r>
            <a:r>
              <a:rPr lang="en-US" sz="1900" b="1" baseline="30000" dirty="0">
                <a:solidFill>
                  <a:srgbClr val="0070C0"/>
                </a:solidFill>
                <a:latin typeface="Arial" panose="020B0604020202020204" pitchFamily="34" charset="0"/>
                <a:cs typeface="Arial" panose="020B0604020202020204" pitchFamily="34" charset="0"/>
              </a:rPr>
              <a:t>28 </a:t>
            </a:r>
            <a:r>
              <a:rPr lang="en-US" sz="1900" b="1" i="1" dirty="0">
                <a:solidFill>
                  <a:srgbClr val="002060"/>
                </a:solidFill>
                <a:latin typeface="Arial" panose="020B0604020202020204" pitchFamily="34" charset="0"/>
                <a:cs typeface="Arial" panose="020B0604020202020204" pitchFamily="34" charset="0"/>
              </a:rPr>
              <a:t>Anyone who has rejected Moses' law dies without mercy on the testimony of two or three witnesses.  </a:t>
            </a:r>
            <a:r>
              <a:rPr lang="en-US" sz="1900" b="1" baseline="30000" dirty="0">
                <a:solidFill>
                  <a:srgbClr val="0070C0"/>
                </a:solidFill>
                <a:latin typeface="Arial" panose="020B0604020202020204" pitchFamily="34" charset="0"/>
                <a:cs typeface="Arial" panose="020B0604020202020204" pitchFamily="34" charset="0"/>
              </a:rPr>
              <a:t>29</a:t>
            </a:r>
            <a:r>
              <a:rPr lang="en-US" sz="1900" b="1" i="1" dirty="0">
                <a:solidFill>
                  <a:srgbClr val="002060"/>
                </a:solidFill>
                <a:latin typeface="Arial" panose="020B0604020202020204" pitchFamily="34" charset="0"/>
                <a:cs typeface="Arial" panose="020B0604020202020204" pitchFamily="34" charset="0"/>
              </a:rPr>
              <a:t> Of how much worse punishment, do you suppose, will he be thought worthy who has trampled the Son of God underfoot, counted the blood of the covenant by which he was sanctified a common thing, and insulted the Spirit of grace?  </a:t>
            </a:r>
            <a:r>
              <a:rPr lang="en-US" sz="1900" b="1" baseline="30000" dirty="0">
                <a:solidFill>
                  <a:srgbClr val="0070C0"/>
                </a:solidFill>
                <a:latin typeface="Arial" panose="020B0604020202020204" pitchFamily="34" charset="0"/>
                <a:cs typeface="Arial" panose="020B0604020202020204" pitchFamily="34" charset="0"/>
              </a:rPr>
              <a:t>30</a:t>
            </a:r>
            <a:r>
              <a:rPr lang="en-US" sz="1900" b="1" i="1" dirty="0">
                <a:solidFill>
                  <a:srgbClr val="002060"/>
                </a:solidFill>
                <a:latin typeface="Arial" panose="020B0604020202020204" pitchFamily="34" charset="0"/>
                <a:cs typeface="Arial" panose="020B0604020202020204" pitchFamily="34" charset="0"/>
              </a:rPr>
              <a:t> For we know Him who said, "Vengeance is Mine, I will repay," says the Lord.  And again, "The LORD will judge His people.“  </a:t>
            </a:r>
            <a:r>
              <a:rPr lang="en-US" sz="1900" b="1" baseline="30000" dirty="0">
                <a:solidFill>
                  <a:srgbClr val="0070C0"/>
                </a:solidFill>
                <a:latin typeface="Arial" panose="020B0604020202020204" pitchFamily="34" charset="0"/>
                <a:cs typeface="Arial" panose="020B0604020202020204" pitchFamily="34" charset="0"/>
              </a:rPr>
              <a:t>31</a:t>
            </a:r>
            <a:r>
              <a:rPr lang="en-US" sz="1900" b="1" i="1" dirty="0">
                <a:solidFill>
                  <a:srgbClr val="002060"/>
                </a:solidFill>
                <a:latin typeface="Arial" panose="020B0604020202020204" pitchFamily="34" charset="0"/>
                <a:cs typeface="Arial" panose="020B0604020202020204" pitchFamily="34" charset="0"/>
              </a:rPr>
              <a:t> It is a fearful thing to fall into the hands of the living God.</a:t>
            </a:r>
          </a:p>
        </p:txBody>
      </p:sp>
      <p:sp>
        <p:nvSpPr>
          <p:cNvPr id="7" name="TextBox 6"/>
          <p:cNvSpPr txBox="1"/>
          <p:nvPr/>
        </p:nvSpPr>
        <p:spPr>
          <a:xfrm>
            <a:off x="84874" y="1539426"/>
            <a:ext cx="8792792"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God will not excuse sinful behavior; not with Nineveh, and not with us:</a:t>
            </a:r>
          </a:p>
        </p:txBody>
      </p:sp>
    </p:spTree>
    <p:extLst>
      <p:ext uri="{BB962C8B-B14F-4D97-AF65-F5344CB8AC3E}">
        <p14:creationId xmlns:p14="http://schemas.microsoft.com/office/powerpoint/2010/main" val="183689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Nahum</a:t>
            </a:r>
          </a:p>
        </p:txBody>
      </p:sp>
      <p:sp>
        <p:nvSpPr>
          <p:cNvPr id="3" name="Content Placeholder 2"/>
          <p:cNvSpPr>
            <a:spLocks noGrp="1"/>
          </p:cNvSpPr>
          <p:nvPr>
            <p:ph idx="1"/>
          </p:nvPr>
        </p:nvSpPr>
        <p:spPr>
          <a:xfrm>
            <a:off x="762000" y="13716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From God's Masterwork - Swindoll</a:t>
            </a:r>
          </a:p>
        </p:txBody>
      </p:sp>
      <p:cxnSp>
        <p:nvCxnSpPr>
          <p:cNvPr id="5" name="Straight Connector 4"/>
          <p:cNvCxnSpPr/>
          <p:nvPr/>
        </p:nvCxnSpPr>
        <p:spPr>
          <a:xfrm rot="5400000">
            <a:off x="-266700" y="27813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048500" y="27051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4267200"/>
            <a:ext cx="7239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8100" y="5295900"/>
            <a:ext cx="2057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200900" y="5219700"/>
            <a:ext cx="22098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66800" y="6324600"/>
            <a:ext cx="7239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4953000"/>
            <a:ext cx="8305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3340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a:off x="1219200" y="4038600"/>
            <a:ext cx="2438400" cy="369332"/>
          </a:xfrm>
          <a:prstGeom prst="rect">
            <a:avLst/>
          </a:prstGeom>
          <a:noFill/>
        </p:spPr>
        <p:txBody>
          <a:bodyPr wrap="square" rtlCol="0">
            <a:spAutoFit/>
          </a:bodyPr>
          <a:lstStyle/>
          <a:p>
            <a:r>
              <a:rPr lang="en-US" b="1" dirty="0"/>
              <a:t>    </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cxnSp>
        <p:nvCxnSpPr>
          <p:cNvPr id="64" name="Straight Connector 63"/>
          <p:cNvCxnSpPr/>
          <p:nvPr/>
        </p:nvCxnSpPr>
        <p:spPr>
          <a:xfrm rot="5400000">
            <a:off x="3314700" y="2781300"/>
            <a:ext cx="2743200" cy="2286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0" y="4419600"/>
            <a:ext cx="1676400" cy="338554"/>
          </a:xfrm>
          <a:prstGeom prst="rect">
            <a:avLst/>
          </a:prstGeom>
          <a:noFill/>
        </p:spPr>
        <p:txBody>
          <a:bodyPr wrap="square" rtlCol="0">
            <a:spAutoFit/>
          </a:bodyPr>
          <a:lstStyle/>
          <a:p>
            <a:r>
              <a:rPr lang="en-US" sz="1600" b="1" i="1" dirty="0"/>
              <a:t>  Emphasis</a:t>
            </a:r>
            <a:endParaRPr lang="en-US" b="1" i="1" dirty="0"/>
          </a:p>
        </p:txBody>
      </p:sp>
      <p:sp>
        <p:nvSpPr>
          <p:cNvPr id="115" name="TextBox 114"/>
          <p:cNvSpPr txBox="1"/>
          <p:nvPr/>
        </p:nvSpPr>
        <p:spPr>
          <a:xfrm>
            <a:off x="2057400" y="3657600"/>
            <a:ext cx="1752600" cy="646331"/>
          </a:xfrm>
          <a:prstGeom prst="rect">
            <a:avLst/>
          </a:prstGeom>
          <a:noFill/>
        </p:spPr>
        <p:txBody>
          <a:bodyPr wrap="square" rtlCol="0">
            <a:spAutoFit/>
          </a:bodyPr>
          <a:lstStyle/>
          <a:p>
            <a:r>
              <a:rPr lang="en-US" dirty="0"/>
              <a:t>      Chapter</a:t>
            </a:r>
          </a:p>
          <a:p>
            <a:r>
              <a:rPr lang="en-US" dirty="0"/>
              <a:t>              1</a:t>
            </a:r>
          </a:p>
        </p:txBody>
      </p:sp>
      <p:sp>
        <p:nvSpPr>
          <p:cNvPr id="118" name="TextBox 117"/>
          <p:cNvSpPr txBox="1"/>
          <p:nvPr/>
        </p:nvSpPr>
        <p:spPr>
          <a:xfrm>
            <a:off x="5486400" y="3625326"/>
            <a:ext cx="1600200" cy="646331"/>
          </a:xfrm>
          <a:prstGeom prst="rect">
            <a:avLst/>
          </a:prstGeom>
          <a:noFill/>
        </p:spPr>
        <p:txBody>
          <a:bodyPr wrap="square" rtlCol="0">
            <a:spAutoFit/>
          </a:bodyPr>
          <a:lstStyle/>
          <a:p>
            <a:r>
              <a:rPr lang="en-US" dirty="0"/>
              <a:t>           Chapters</a:t>
            </a:r>
          </a:p>
          <a:p>
            <a:r>
              <a:rPr lang="en-US" dirty="0"/>
              <a:t>                2-3</a:t>
            </a:r>
          </a:p>
        </p:txBody>
      </p:sp>
      <p:sp>
        <p:nvSpPr>
          <p:cNvPr id="132" name="TextBox 131"/>
          <p:cNvSpPr txBox="1"/>
          <p:nvPr/>
        </p:nvSpPr>
        <p:spPr>
          <a:xfrm>
            <a:off x="1676400" y="4038600"/>
            <a:ext cx="1676400" cy="369332"/>
          </a:xfrm>
          <a:prstGeom prst="rect">
            <a:avLst/>
          </a:prstGeom>
          <a:noFill/>
        </p:spPr>
        <p:txBody>
          <a:bodyPr wrap="square" rtlCol="0">
            <a:spAutoFit/>
          </a:bodyPr>
          <a:lstStyle/>
          <a:p>
            <a:r>
              <a:rPr lang="en-US" dirty="0"/>
              <a:t>           </a:t>
            </a:r>
          </a:p>
        </p:txBody>
      </p:sp>
      <p:sp>
        <p:nvSpPr>
          <p:cNvPr id="144" name="TextBox 143"/>
          <p:cNvSpPr txBox="1"/>
          <p:nvPr/>
        </p:nvSpPr>
        <p:spPr>
          <a:xfrm>
            <a:off x="5486400" y="40386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sp>
        <p:nvSpPr>
          <p:cNvPr id="37" name="TextBox 36"/>
          <p:cNvSpPr txBox="1"/>
          <p:nvPr/>
        </p:nvSpPr>
        <p:spPr>
          <a:xfrm>
            <a:off x="1905000" y="1600200"/>
            <a:ext cx="2438400" cy="584775"/>
          </a:xfrm>
          <a:prstGeom prst="rect">
            <a:avLst/>
          </a:prstGeom>
          <a:noFill/>
        </p:spPr>
        <p:txBody>
          <a:bodyPr wrap="square" rtlCol="0">
            <a:spAutoFit/>
          </a:bodyPr>
          <a:lstStyle/>
          <a:p>
            <a:r>
              <a:rPr lang="en-US" sz="1600" dirty="0">
                <a:latin typeface="Arial Black" pitchFamily="34" charset="0"/>
              </a:rPr>
              <a:t>The Character and </a:t>
            </a:r>
          </a:p>
          <a:p>
            <a:r>
              <a:rPr lang="en-US" sz="1600" dirty="0">
                <a:latin typeface="Arial Black" pitchFamily="34" charset="0"/>
              </a:rPr>
              <a:t>     Power of God</a:t>
            </a:r>
          </a:p>
        </p:txBody>
      </p:sp>
      <p:sp>
        <p:nvSpPr>
          <p:cNvPr id="38" name="TextBox 37"/>
          <p:cNvSpPr txBox="1"/>
          <p:nvPr/>
        </p:nvSpPr>
        <p:spPr>
          <a:xfrm>
            <a:off x="5562600" y="1600200"/>
            <a:ext cx="1828800" cy="584775"/>
          </a:xfrm>
          <a:prstGeom prst="rect">
            <a:avLst/>
          </a:prstGeom>
          <a:noFill/>
        </p:spPr>
        <p:txBody>
          <a:bodyPr wrap="square" rtlCol="0">
            <a:spAutoFit/>
          </a:bodyPr>
          <a:lstStyle/>
          <a:p>
            <a:r>
              <a:rPr lang="en-US" sz="1600" dirty="0">
                <a:latin typeface="Arial Black" pitchFamily="34" charset="0"/>
              </a:rPr>
              <a:t>The Judgment </a:t>
            </a:r>
          </a:p>
          <a:p>
            <a:r>
              <a:rPr lang="en-US" sz="1600" dirty="0">
                <a:latin typeface="Arial Black" pitchFamily="34" charset="0"/>
              </a:rPr>
              <a:t>       of God</a:t>
            </a:r>
          </a:p>
        </p:txBody>
      </p:sp>
      <p:sp>
        <p:nvSpPr>
          <p:cNvPr id="39" name="TextBox 38"/>
          <p:cNvSpPr txBox="1"/>
          <p:nvPr/>
        </p:nvSpPr>
        <p:spPr>
          <a:xfrm>
            <a:off x="1442277" y="2298177"/>
            <a:ext cx="3059045" cy="646331"/>
          </a:xfrm>
          <a:prstGeom prst="rect">
            <a:avLst/>
          </a:prstGeom>
          <a:noFill/>
        </p:spPr>
        <p:txBody>
          <a:bodyPr wrap="square" rtlCol="0">
            <a:spAutoFit/>
          </a:bodyPr>
          <a:lstStyle/>
          <a:p>
            <a:pPr marL="285750" indent="-285750">
              <a:buFont typeface="Arial" panose="020B0604020202020204" pitchFamily="34" charset="0"/>
              <a:buChar char="•"/>
            </a:pPr>
            <a:r>
              <a:rPr lang="en-US" dirty="0"/>
              <a:t>Nineveh’s impending doom decreed by the Lord</a:t>
            </a:r>
          </a:p>
        </p:txBody>
      </p:sp>
      <p:sp>
        <p:nvSpPr>
          <p:cNvPr id="40" name="TextBox 39"/>
          <p:cNvSpPr txBox="1"/>
          <p:nvPr/>
        </p:nvSpPr>
        <p:spPr>
          <a:xfrm>
            <a:off x="4976814" y="2273737"/>
            <a:ext cx="3137564" cy="1200329"/>
          </a:xfrm>
          <a:prstGeom prst="rect">
            <a:avLst/>
          </a:prstGeom>
          <a:noFill/>
        </p:spPr>
        <p:txBody>
          <a:bodyPr wrap="square" rtlCol="0">
            <a:spAutoFit/>
          </a:bodyPr>
          <a:lstStyle/>
          <a:p>
            <a:pPr>
              <a:buFont typeface="Arial" pitchFamily="34" charset="0"/>
              <a:buChar char="•"/>
            </a:pPr>
            <a:r>
              <a:rPr lang="en-US" dirty="0"/>
              <a:t>Details of Nineveh’s downfall </a:t>
            </a:r>
          </a:p>
          <a:p>
            <a:pPr>
              <a:buFont typeface="Arial" pitchFamily="34" charset="0"/>
              <a:buChar char="•"/>
            </a:pPr>
            <a:r>
              <a:rPr lang="en-US" dirty="0"/>
              <a:t>Predicated and described</a:t>
            </a:r>
          </a:p>
          <a:p>
            <a:pPr>
              <a:buFont typeface="Arial" pitchFamily="34" charset="0"/>
              <a:buChar char="•"/>
            </a:pPr>
            <a:r>
              <a:rPr lang="en-US" dirty="0"/>
              <a:t>Justified and defended</a:t>
            </a:r>
          </a:p>
          <a:p>
            <a:pPr>
              <a:buFont typeface="Arial" pitchFamily="34" charset="0"/>
              <a:buChar char="•"/>
            </a:pPr>
            <a:r>
              <a:rPr lang="en-US" dirty="0"/>
              <a:t>Inevitable and inescapable</a:t>
            </a:r>
          </a:p>
        </p:txBody>
      </p:sp>
      <p:sp>
        <p:nvSpPr>
          <p:cNvPr id="41" name="TextBox 40"/>
          <p:cNvSpPr txBox="1"/>
          <p:nvPr/>
        </p:nvSpPr>
        <p:spPr>
          <a:xfrm>
            <a:off x="0" y="1676400"/>
            <a:ext cx="1371600" cy="2554545"/>
          </a:xfrm>
          <a:prstGeom prst="rect">
            <a:avLst/>
          </a:prstGeom>
          <a:noFill/>
        </p:spPr>
        <p:txBody>
          <a:bodyPr wrap="square" rtlCol="0">
            <a:spAutoFit/>
          </a:bodyPr>
          <a:lstStyle/>
          <a:p>
            <a:r>
              <a:rPr lang="en-US" sz="1600" dirty="0"/>
              <a:t>Prophesying</a:t>
            </a:r>
          </a:p>
          <a:p>
            <a:r>
              <a:rPr lang="en-US" sz="1600" dirty="0"/>
              <a:t>to </a:t>
            </a:r>
            <a:r>
              <a:rPr lang="en-US" sz="1600" b="1" dirty="0"/>
              <a:t>Nineveh</a:t>
            </a:r>
            <a:r>
              <a:rPr lang="en-US" sz="1600" dirty="0"/>
              <a:t> –</a:t>
            </a:r>
          </a:p>
          <a:p>
            <a:r>
              <a:rPr lang="en-US" sz="1600" dirty="0"/>
              <a:t>Notice the absence of </a:t>
            </a:r>
          </a:p>
          <a:p>
            <a:r>
              <a:rPr lang="en-US" sz="1600" dirty="0"/>
              <a:t>an offer for</a:t>
            </a:r>
          </a:p>
          <a:p>
            <a:r>
              <a:rPr lang="en-US" sz="1600" dirty="0"/>
              <a:t>repentance;</a:t>
            </a:r>
          </a:p>
          <a:p>
            <a:r>
              <a:rPr lang="en-US" sz="1600" dirty="0"/>
              <a:t>announcing</a:t>
            </a:r>
          </a:p>
          <a:p>
            <a:r>
              <a:rPr lang="en-US" sz="1600" dirty="0"/>
              <a:t>      only   </a:t>
            </a:r>
            <a:br>
              <a:rPr lang="en-US" sz="1600" dirty="0"/>
            </a:br>
            <a:r>
              <a:rPr lang="en-US" sz="1600" dirty="0"/>
              <a:t>  judgment.  </a:t>
            </a:r>
          </a:p>
          <a:p>
            <a:endParaRPr lang="en-US" sz="1600" dirty="0"/>
          </a:p>
        </p:txBody>
      </p:sp>
      <p:sp>
        <p:nvSpPr>
          <p:cNvPr id="43" name="TextBox 42"/>
          <p:cNvSpPr txBox="1"/>
          <p:nvPr/>
        </p:nvSpPr>
        <p:spPr>
          <a:xfrm>
            <a:off x="990600" y="4343400"/>
            <a:ext cx="3798923" cy="584775"/>
          </a:xfrm>
          <a:prstGeom prst="rect">
            <a:avLst/>
          </a:prstGeom>
          <a:noFill/>
        </p:spPr>
        <p:txBody>
          <a:bodyPr wrap="square" rtlCol="0">
            <a:spAutoFit/>
          </a:bodyPr>
          <a:lstStyle/>
          <a:p>
            <a:r>
              <a:rPr lang="en-US" sz="1600" dirty="0"/>
              <a:t>  The majestic character of our sovereign</a:t>
            </a:r>
          </a:p>
          <a:p>
            <a:r>
              <a:rPr lang="en-US" sz="1600" dirty="0"/>
              <a:t>  God qualifies Him to be Judge over all.</a:t>
            </a:r>
          </a:p>
        </p:txBody>
      </p:sp>
      <p:cxnSp>
        <p:nvCxnSpPr>
          <p:cNvPr id="45" name="Straight Connector 44"/>
          <p:cNvCxnSpPr/>
          <p:nvPr/>
        </p:nvCxnSpPr>
        <p:spPr>
          <a:xfrm rot="5400000">
            <a:off x="4229100" y="4610100"/>
            <a:ext cx="685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724400" y="4343400"/>
            <a:ext cx="3505200" cy="584775"/>
          </a:xfrm>
          <a:prstGeom prst="rect">
            <a:avLst/>
          </a:prstGeom>
          <a:noFill/>
        </p:spPr>
        <p:txBody>
          <a:bodyPr wrap="square" rtlCol="0">
            <a:spAutoFit/>
          </a:bodyPr>
          <a:lstStyle/>
          <a:p>
            <a:r>
              <a:rPr lang="en-US" sz="1600" dirty="0"/>
              <a:t>Nineveh’s willful and heartless decline</a:t>
            </a:r>
          </a:p>
          <a:p>
            <a:r>
              <a:rPr lang="en-US" sz="1600" dirty="0"/>
              <a:t>Justifies the judgment of Almighty God</a:t>
            </a:r>
          </a:p>
        </p:txBody>
      </p:sp>
      <p:sp>
        <p:nvSpPr>
          <p:cNvPr id="51" name="TextBox 50"/>
          <p:cNvSpPr txBox="1"/>
          <p:nvPr/>
        </p:nvSpPr>
        <p:spPr>
          <a:xfrm>
            <a:off x="1981200" y="4953000"/>
            <a:ext cx="5181600" cy="369332"/>
          </a:xfrm>
          <a:prstGeom prst="rect">
            <a:avLst/>
          </a:prstGeom>
          <a:noFill/>
        </p:spPr>
        <p:txBody>
          <a:bodyPr wrap="square" rtlCol="0">
            <a:spAutoFit/>
          </a:bodyPr>
          <a:lstStyle/>
          <a:p>
            <a:r>
              <a:rPr lang="en-US" dirty="0"/>
              <a:t>The impending doom of Nineveh, capital of Assyria</a:t>
            </a:r>
          </a:p>
        </p:txBody>
      </p:sp>
      <p:cxnSp>
        <p:nvCxnSpPr>
          <p:cNvPr id="52" name="Straight Connector 51"/>
          <p:cNvCxnSpPr/>
          <p:nvPr/>
        </p:nvCxnSpPr>
        <p:spPr>
          <a:xfrm>
            <a:off x="0" y="5867400"/>
            <a:ext cx="8305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752600" y="5334000"/>
            <a:ext cx="5867400" cy="584775"/>
          </a:xfrm>
          <a:prstGeom prst="rect">
            <a:avLst/>
          </a:prstGeom>
          <a:noFill/>
        </p:spPr>
        <p:txBody>
          <a:bodyPr wrap="square" rtlCol="0">
            <a:spAutoFit/>
          </a:bodyPr>
          <a:lstStyle/>
          <a:p>
            <a:r>
              <a:rPr lang="en-US" sz="1600" dirty="0"/>
              <a:t>“</a:t>
            </a:r>
            <a:r>
              <a:rPr lang="en-US" sz="1600" i="1" dirty="0"/>
              <a:t>And the Lord will be no means leave the guilty unpunished</a:t>
            </a:r>
            <a:r>
              <a:rPr lang="en-US" sz="1600" dirty="0"/>
              <a:t>.” (1:3b)  </a:t>
            </a:r>
          </a:p>
          <a:p>
            <a:r>
              <a:rPr lang="en-US" sz="1600" dirty="0"/>
              <a:t>                                   “</a:t>
            </a:r>
            <a:r>
              <a:rPr lang="en-US" sz="1600" i="1" dirty="0"/>
              <a:t>Woe to the bloody city</a:t>
            </a:r>
            <a:r>
              <a:rPr lang="en-US" sz="1600" dirty="0"/>
              <a:t>.” (3:1)</a:t>
            </a:r>
          </a:p>
        </p:txBody>
      </p:sp>
      <p:sp>
        <p:nvSpPr>
          <p:cNvPr id="57" name="TextBox 56"/>
          <p:cNvSpPr txBox="1"/>
          <p:nvPr/>
        </p:nvSpPr>
        <p:spPr>
          <a:xfrm>
            <a:off x="1066800" y="5867400"/>
            <a:ext cx="7311732" cy="338554"/>
          </a:xfrm>
          <a:prstGeom prst="rect">
            <a:avLst/>
          </a:prstGeom>
          <a:noFill/>
        </p:spPr>
        <p:txBody>
          <a:bodyPr wrap="square" rtlCol="0">
            <a:spAutoFit/>
          </a:bodyPr>
          <a:lstStyle/>
          <a:p>
            <a:r>
              <a:rPr lang="en-US" sz="1600" dirty="0"/>
              <a:t>Christ will judge the nations, freeing His people once and for all from their enemies</a:t>
            </a:r>
          </a:p>
        </p:txBody>
      </p:sp>
      <p:sp>
        <p:nvSpPr>
          <p:cNvPr id="58" name="TextBox 57"/>
          <p:cNvSpPr txBox="1"/>
          <p:nvPr/>
        </p:nvSpPr>
        <p:spPr>
          <a:xfrm>
            <a:off x="152400" y="4953000"/>
            <a:ext cx="776175" cy="338554"/>
          </a:xfrm>
          <a:prstGeom prst="rect">
            <a:avLst/>
          </a:prstGeom>
          <a:noFill/>
        </p:spPr>
        <p:txBody>
          <a:bodyPr wrap="square" rtlCol="0">
            <a:spAutoFit/>
          </a:bodyPr>
          <a:lstStyle/>
          <a:p>
            <a:r>
              <a:rPr lang="en-US" sz="1600" b="1" i="1" dirty="0"/>
              <a:t>Theme</a:t>
            </a:r>
          </a:p>
        </p:txBody>
      </p:sp>
      <p:sp>
        <p:nvSpPr>
          <p:cNvPr id="59" name="TextBox 58"/>
          <p:cNvSpPr txBox="1"/>
          <p:nvPr/>
        </p:nvSpPr>
        <p:spPr>
          <a:xfrm>
            <a:off x="0" y="5410200"/>
            <a:ext cx="1099275" cy="338554"/>
          </a:xfrm>
          <a:prstGeom prst="rect">
            <a:avLst/>
          </a:prstGeom>
          <a:noFill/>
        </p:spPr>
        <p:txBody>
          <a:bodyPr wrap="none" rtlCol="0">
            <a:spAutoFit/>
          </a:bodyPr>
          <a:lstStyle/>
          <a:p>
            <a:r>
              <a:rPr lang="en-US" sz="1600" b="1" i="1" dirty="0"/>
              <a:t>Key Verses</a:t>
            </a:r>
          </a:p>
        </p:txBody>
      </p:sp>
      <p:sp>
        <p:nvSpPr>
          <p:cNvPr id="60" name="TextBox 59"/>
          <p:cNvSpPr txBox="1"/>
          <p:nvPr/>
        </p:nvSpPr>
        <p:spPr>
          <a:xfrm>
            <a:off x="0" y="5867400"/>
            <a:ext cx="990600" cy="584775"/>
          </a:xfrm>
          <a:prstGeom prst="rect">
            <a:avLst/>
          </a:prstGeom>
          <a:noFill/>
        </p:spPr>
        <p:txBody>
          <a:bodyPr wrap="square" rtlCol="0">
            <a:spAutoFit/>
          </a:bodyPr>
          <a:lstStyle/>
          <a:p>
            <a:r>
              <a:rPr lang="en-US" sz="1600" b="1" i="1" dirty="0"/>
              <a:t>  Christ in</a:t>
            </a:r>
          </a:p>
          <a:p>
            <a:r>
              <a:rPr lang="en-US" sz="1600" b="1" i="1" dirty="0"/>
              <a:t>   Nahum  </a:t>
            </a:r>
          </a:p>
        </p:txBody>
      </p:sp>
      <p:sp>
        <p:nvSpPr>
          <p:cNvPr id="4" name="TextBox 3">
            <a:extLst>
              <a:ext uri="{FF2B5EF4-FFF2-40B4-BE49-F238E27FC236}">
                <a16:creationId xmlns:a16="http://schemas.microsoft.com/office/drawing/2014/main" id="{0070E4E0-216B-C746-B7E8-E282022A998B}"/>
              </a:ext>
            </a:extLst>
          </p:cNvPr>
          <p:cNvSpPr txBox="1"/>
          <p:nvPr/>
        </p:nvSpPr>
        <p:spPr>
          <a:xfrm>
            <a:off x="1524000" y="447832"/>
            <a:ext cx="1192796" cy="646331"/>
          </a:xfrm>
          <a:prstGeom prst="rect">
            <a:avLst/>
          </a:prstGeom>
          <a:solidFill>
            <a:schemeClr val="accent1"/>
          </a:solidFill>
        </p:spPr>
        <p:txBody>
          <a:bodyPr wrap="square" rtlCol="0">
            <a:spAutoFit/>
          </a:bodyPr>
          <a:lstStyle/>
          <a:p>
            <a:pPr algn="ctr"/>
            <a:r>
              <a:rPr lang="en-US" b="1" dirty="0"/>
              <a:t>Circa 630 BC</a:t>
            </a:r>
          </a:p>
        </p:txBody>
      </p:sp>
      <p:sp>
        <p:nvSpPr>
          <p:cNvPr id="48" name="TextBox 47">
            <a:extLst>
              <a:ext uri="{FF2B5EF4-FFF2-40B4-BE49-F238E27FC236}">
                <a16:creationId xmlns:a16="http://schemas.microsoft.com/office/drawing/2014/main" id="{03770ADF-7F2F-9C43-965B-290AE5EC3D72}"/>
              </a:ext>
            </a:extLst>
          </p:cNvPr>
          <p:cNvSpPr txBox="1"/>
          <p:nvPr/>
        </p:nvSpPr>
        <p:spPr>
          <a:xfrm>
            <a:off x="6596063" y="434846"/>
            <a:ext cx="1752599" cy="646331"/>
          </a:xfrm>
          <a:prstGeom prst="rect">
            <a:avLst/>
          </a:prstGeom>
          <a:solidFill>
            <a:schemeClr val="accent1"/>
          </a:solidFill>
        </p:spPr>
        <p:txBody>
          <a:bodyPr wrap="square" rtlCol="0">
            <a:spAutoFit/>
          </a:bodyPr>
          <a:lstStyle/>
          <a:p>
            <a:pPr algn="ctr"/>
            <a:r>
              <a:rPr lang="en-US" b="1" dirty="0"/>
              <a:t>“Consolation” or “Comforter”</a:t>
            </a:r>
          </a:p>
        </p:txBody>
      </p:sp>
      <p:sp>
        <p:nvSpPr>
          <p:cNvPr id="49" name="TextBox 48">
            <a:extLst>
              <a:ext uri="{FF2B5EF4-FFF2-40B4-BE49-F238E27FC236}">
                <a16:creationId xmlns:a16="http://schemas.microsoft.com/office/drawing/2014/main" id="{FC405CFD-CA90-4948-818F-90E16F8828F3}"/>
              </a:ext>
            </a:extLst>
          </p:cNvPr>
          <p:cNvSpPr txBox="1"/>
          <p:nvPr/>
        </p:nvSpPr>
        <p:spPr>
          <a:xfrm>
            <a:off x="1408699" y="2841116"/>
            <a:ext cx="2987088" cy="666580"/>
          </a:xfrm>
          <a:prstGeom prst="rect">
            <a:avLst/>
          </a:prstGeom>
          <a:noFill/>
        </p:spPr>
        <p:txBody>
          <a:bodyPr wrap="square" rtlCol="0">
            <a:spAutoFit/>
          </a:bodyPr>
          <a:lstStyle/>
          <a:p>
            <a:pPr marL="285750" indent="-285750" algn="ctr">
              <a:buFont typeface="Arial" panose="020B0604020202020204" pitchFamily="34" charset="0"/>
              <a:buChar char="•"/>
            </a:pPr>
            <a:r>
              <a:rPr lang="en-US" dirty="0"/>
              <a:t>The goodness and severity of  God</a:t>
            </a:r>
          </a:p>
        </p:txBody>
      </p:sp>
    </p:spTree>
    <p:extLst>
      <p:ext uri="{BB962C8B-B14F-4D97-AF65-F5344CB8AC3E}">
        <p14:creationId xmlns:p14="http://schemas.microsoft.com/office/powerpoint/2010/main" val="227132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Times of the prophets</a:t>
            </a:r>
          </a:p>
        </p:txBody>
      </p:sp>
      <p:sp>
        <p:nvSpPr>
          <p:cNvPr id="3" name="Content Placeholder 2"/>
          <p:cNvSpPr>
            <a:spLocks noGrp="1"/>
          </p:cNvSpPr>
          <p:nvPr>
            <p:ph idx="1"/>
          </p:nvPr>
        </p:nvSpPr>
        <p:spPr>
          <a:xfrm>
            <a:off x="152400" y="1676401"/>
            <a:ext cx="8868228" cy="4952999"/>
          </a:xfrm>
        </p:spPr>
        <p:txBody>
          <a:bodyPr/>
          <a:lstStyle/>
          <a:p>
            <a:pPr marL="118872" indent="0">
              <a:buNone/>
            </a:pPr>
            <a:endParaRPr lang="en-US" sz="2800" b="1" u="sng">
              <a:latin typeface="Abadi MT Condensed Extra Bold" charset="0"/>
              <a:ea typeface="Abadi MT Condensed Extra Bold" charset="0"/>
              <a:cs typeface="Abadi MT Condensed Extra Bold" charset="0"/>
            </a:endParaRPr>
          </a:p>
          <a:p>
            <a:pPr marL="118872" indent="0">
              <a:buNone/>
            </a:pPr>
            <a:endParaRPr lang="en-US" sz="2800" b="1" u="sng">
              <a:latin typeface="Abadi MT Condensed Extra Bold" charset="0"/>
              <a:ea typeface="Abadi MT Condensed Extra Bold" charset="0"/>
              <a:cs typeface="Abadi MT Condensed Extra Bold" charset="0"/>
            </a:endParaRPr>
          </a:p>
          <a:p>
            <a:pPr marL="118872" indent="0">
              <a:buNone/>
            </a:pPr>
            <a:endParaRPr lang="en-US" sz="2800" b="1" u="sng">
              <a:latin typeface="Abadi MT Condensed Extra Bold" charset="0"/>
              <a:ea typeface="Abadi MT Condensed Extra Bold" charset="0"/>
              <a:cs typeface="Abadi MT Condensed Extra Bold" charset="0"/>
            </a:endParaRPr>
          </a:p>
          <a:p>
            <a:pPr>
              <a:buFont typeface="Arial" charset="0"/>
              <a:buChar char="•"/>
            </a:pPr>
            <a:endParaRPr lang="en-US" b="1" u="sng"/>
          </a:p>
        </p:txBody>
      </p:sp>
      <p:sp>
        <p:nvSpPr>
          <p:cNvPr id="4" name="TextBox 3"/>
          <p:cNvSpPr txBox="1"/>
          <p:nvPr/>
        </p:nvSpPr>
        <p:spPr>
          <a:xfrm>
            <a:off x="81125" y="3149096"/>
            <a:ext cx="2738275" cy="1938992"/>
          </a:xfrm>
          <a:prstGeom prst="rect">
            <a:avLst/>
          </a:prstGeom>
          <a:solidFill>
            <a:schemeClr val="bg2"/>
          </a:solidFill>
          <a:ln w="19050">
            <a:solidFill>
              <a:schemeClr val="tx1"/>
            </a:solidFill>
          </a:ln>
        </p:spPr>
        <p:txBody>
          <a:bodyPr wrap="square" rtlCol="0">
            <a:spAutoFit/>
          </a:bodyPr>
          <a:lstStyle/>
          <a:p>
            <a:r>
              <a:rPr lang="en-US" sz="2400" b="1" u="sng">
                <a:latin typeface="Abadi MT Condensed Extra Bold" charset="0"/>
                <a:ea typeface="Abadi MT Condensed Extra Bold" charset="0"/>
                <a:cs typeface="Abadi MT Condensed Extra Bold" charset="0"/>
              </a:rPr>
              <a:t>Divided Kingdom</a:t>
            </a:r>
            <a:r>
              <a:rPr lang="en-US" sz="2400" b="1">
                <a:latin typeface="Abadi MT Condensed Extra Bold" charset="0"/>
                <a:ea typeface="Abadi MT Condensed Extra Bold" charset="0"/>
                <a:cs typeface="Abadi MT Condensed Extra Bold" charset="0"/>
              </a:rPr>
              <a:t> </a:t>
            </a:r>
            <a:endParaRPr lang="en-US" sz="2400" b="1" u="sng">
              <a:ea typeface="Arial Narrow" charset="0"/>
              <a:cs typeface="Arial Narrow" charset="0"/>
            </a:endParaRPr>
          </a:p>
          <a:p>
            <a:r>
              <a:rPr lang="en-US" sz="2400" b="1" i="1" u="sng">
                <a:ea typeface="Arial Narrow" charset="0"/>
                <a:cs typeface="Arial Narrow" charset="0"/>
              </a:rPr>
              <a:t>Northern Kingdom</a:t>
            </a:r>
            <a:r>
              <a:rPr lang="en-US" sz="2400" i="1">
                <a:ea typeface="Arial Narrow" charset="0"/>
                <a:cs typeface="Arial Narrow" charset="0"/>
              </a:rPr>
              <a:t>:</a:t>
            </a:r>
          </a:p>
          <a:p>
            <a:r>
              <a:rPr lang="en-US" sz="2400">
                <a:latin typeface="Arial Narrow" charset="0"/>
                <a:ea typeface="Arial Narrow" charset="0"/>
                <a:cs typeface="Arial Narrow" charset="0"/>
              </a:rPr>
              <a:t>Jehu, Elijah, Micaiah, </a:t>
            </a:r>
          </a:p>
          <a:p>
            <a:r>
              <a:rPr lang="en-US" sz="2400">
                <a:latin typeface="Arial Narrow" charset="0"/>
                <a:ea typeface="Arial Narrow" charset="0"/>
                <a:cs typeface="Arial Narrow" charset="0"/>
              </a:rPr>
              <a:t>Elisha, Jonah, Amos,</a:t>
            </a:r>
          </a:p>
          <a:p>
            <a:r>
              <a:rPr lang="en-US" sz="2400">
                <a:latin typeface="Arial Narrow" charset="0"/>
                <a:ea typeface="Arial Narrow" charset="0"/>
                <a:cs typeface="Arial Narrow" charset="0"/>
              </a:rPr>
              <a:t>Hosea</a:t>
            </a:r>
          </a:p>
        </p:txBody>
      </p:sp>
      <p:sp>
        <p:nvSpPr>
          <p:cNvPr id="5" name="TextBox 4"/>
          <p:cNvSpPr txBox="1"/>
          <p:nvPr/>
        </p:nvSpPr>
        <p:spPr>
          <a:xfrm>
            <a:off x="2971800" y="3142478"/>
            <a:ext cx="4139005" cy="1938992"/>
          </a:xfrm>
          <a:prstGeom prst="rect">
            <a:avLst/>
          </a:prstGeom>
          <a:solidFill>
            <a:srgbClr val="FFFF00"/>
          </a:solidFill>
          <a:ln w="76200">
            <a:solidFill>
              <a:schemeClr val="accent1"/>
            </a:solidFill>
          </a:ln>
        </p:spPr>
        <p:txBody>
          <a:bodyPr wrap="square" rtlCol="0">
            <a:spAutoFit/>
          </a:bodyPr>
          <a:lstStyle/>
          <a:p>
            <a:r>
              <a:rPr lang="en-US" sz="2400" b="1" u="sng" dirty="0">
                <a:latin typeface="Abadi MT Condensed Extra Bold" charset="0"/>
                <a:ea typeface="Abadi MT Condensed Extra Bold" charset="0"/>
                <a:cs typeface="Abadi MT Condensed Extra Bold" charset="0"/>
              </a:rPr>
              <a:t>Divided Kingdom</a:t>
            </a:r>
            <a:r>
              <a:rPr lang="en-US" sz="2400" b="1" dirty="0">
                <a:latin typeface="Abadi MT Condensed Extra Bold" charset="0"/>
                <a:ea typeface="Abadi MT Condensed Extra Bold" charset="0"/>
                <a:cs typeface="Abadi MT Condensed Extra Bold" charset="0"/>
              </a:rPr>
              <a:t> </a:t>
            </a:r>
            <a:endParaRPr lang="en-US" sz="2400" b="1" u="sng" dirty="0"/>
          </a:p>
          <a:p>
            <a:r>
              <a:rPr lang="en-US" sz="2400" b="1" i="1" u="sng" dirty="0"/>
              <a:t>Southern Kingdom</a:t>
            </a:r>
            <a:r>
              <a:rPr lang="en-US" sz="2400" b="1" u="sng" dirty="0"/>
              <a:t>:</a:t>
            </a:r>
          </a:p>
          <a:p>
            <a:r>
              <a:rPr lang="en-US" sz="2400" dirty="0">
                <a:latin typeface="Arial Narrow" charset="0"/>
                <a:ea typeface="Arial Narrow" charset="0"/>
                <a:cs typeface="Arial Narrow" charset="0"/>
              </a:rPr>
              <a:t>Shemaiah, </a:t>
            </a:r>
            <a:r>
              <a:rPr lang="en-US" sz="2400" dirty="0" err="1">
                <a:latin typeface="Arial Narrow" charset="0"/>
                <a:ea typeface="Arial Narrow" charset="0"/>
                <a:cs typeface="Arial Narrow" charset="0"/>
              </a:rPr>
              <a:t>Iddo</a:t>
            </a:r>
            <a:r>
              <a:rPr lang="en-US" sz="2400" dirty="0">
                <a:latin typeface="Arial Narrow" charset="0"/>
                <a:ea typeface="Arial Narrow" charset="0"/>
                <a:cs typeface="Arial Narrow" charset="0"/>
              </a:rPr>
              <a:t>, Azariah, Obadiah, Joel, Isaiah, Micah, </a:t>
            </a:r>
            <a:r>
              <a:rPr lang="en-US" sz="2400" b="1" dirty="0">
                <a:latin typeface="Arial Narrow" charset="0"/>
                <a:ea typeface="Arial Narrow" charset="0"/>
                <a:cs typeface="Arial Narrow" charset="0"/>
              </a:rPr>
              <a:t>Nahum</a:t>
            </a:r>
            <a:r>
              <a:rPr lang="en-US" sz="2400" dirty="0">
                <a:latin typeface="Arial Narrow" charset="0"/>
                <a:ea typeface="Arial Narrow" charset="0"/>
                <a:cs typeface="Arial Narrow" charset="0"/>
              </a:rPr>
              <a:t>, </a:t>
            </a:r>
            <a:r>
              <a:rPr lang="en-US" sz="2400" i="1" dirty="0">
                <a:latin typeface="Arial Narrow" charset="0"/>
                <a:ea typeface="Arial Narrow" charset="0"/>
                <a:cs typeface="Arial Narrow" charset="0"/>
              </a:rPr>
              <a:t>Habakkuk, Zephaniah, Jeremiah</a:t>
            </a:r>
          </a:p>
        </p:txBody>
      </p:sp>
      <p:sp>
        <p:nvSpPr>
          <p:cNvPr id="6" name="TextBox 5"/>
          <p:cNvSpPr txBox="1"/>
          <p:nvPr/>
        </p:nvSpPr>
        <p:spPr>
          <a:xfrm>
            <a:off x="7261861" y="3229016"/>
            <a:ext cx="1746361" cy="2215991"/>
          </a:xfrm>
          <a:prstGeom prst="rect">
            <a:avLst/>
          </a:prstGeom>
          <a:solidFill>
            <a:schemeClr val="accent2">
              <a:lumMod val="40000"/>
              <a:lumOff val="60000"/>
            </a:schemeClr>
          </a:solidFill>
          <a:ln w="12700">
            <a:solidFill>
              <a:schemeClr val="tx1"/>
            </a:solidFill>
          </a:ln>
        </p:spPr>
        <p:txBody>
          <a:bodyPr wrap="square" rtlCol="0">
            <a:spAutoFit/>
          </a:bodyPr>
          <a:lstStyle/>
          <a:p>
            <a:r>
              <a:rPr lang="en-US" sz="2200" b="1" u="sng" dirty="0">
                <a:latin typeface="Abadi MT Condensed Extra Bold" charset="0"/>
                <a:ea typeface="Abadi MT Condensed Extra Bold" charset="0"/>
                <a:cs typeface="Abadi MT Condensed Extra Bold" charset="0"/>
              </a:rPr>
              <a:t>Restoration(Post-exilic)</a:t>
            </a:r>
          </a:p>
          <a:p>
            <a:r>
              <a:rPr lang="en-US" sz="2400" dirty="0">
                <a:latin typeface="Arial Narrow" charset="0"/>
                <a:ea typeface="Arial Narrow" charset="0"/>
                <a:cs typeface="Arial Narrow" charset="0"/>
              </a:rPr>
              <a:t>Haggai, Zechariah, </a:t>
            </a:r>
          </a:p>
          <a:p>
            <a:r>
              <a:rPr lang="en-US" sz="2400" dirty="0">
                <a:latin typeface="Arial Narrow" charset="0"/>
                <a:ea typeface="Arial Narrow" charset="0"/>
                <a:cs typeface="Arial Narrow" charset="0"/>
              </a:rPr>
              <a:t>Malachi</a:t>
            </a:r>
          </a:p>
        </p:txBody>
      </p:sp>
      <p:sp>
        <p:nvSpPr>
          <p:cNvPr id="7" name="TextBox 6"/>
          <p:cNvSpPr txBox="1"/>
          <p:nvPr/>
        </p:nvSpPr>
        <p:spPr>
          <a:xfrm>
            <a:off x="7361740" y="1519172"/>
            <a:ext cx="1314556" cy="1611250"/>
          </a:xfrm>
          <a:prstGeom prst="rect">
            <a:avLst/>
          </a:prstGeom>
          <a:solidFill>
            <a:srgbClr val="FFFF00"/>
          </a:solidFill>
          <a:ln w="76200">
            <a:solidFill>
              <a:schemeClr val="accent1"/>
            </a:solidFill>
          </a:ln>
        </p:spPr>
        <p:txBody>
          <a:bodyPr wrap="square" rtlCol="0">
            <a:spAutoFit/>
          </a:bodyPr>
          <a:lstStyle/>
          <a:p>
            <a:r>
              <a:rPr lang="en-US" sz="2400" b="1" u="sng">
                <a:latin typeface="Abadi MT Condensed Extra Bold" charset="0"/>
                <a:ea typeface="Abadi MT Condensed Extra Bold" charset="0"/>
                <a:cs typeface="Abadi MT Condensed Extra Bold" charset="0"/>
              </a:rPr>
              <a:t>Exile:</a:t>
            </a:r>
          </a:p>
          <a:p>
            <a:r>
              <a:rPr lang="en-US" sz="2400">
                <a:latin typeface="Arial Narrow" charset="0"/>
                <a:ea typeface="Arial Narrow" charset="0"/>
                <a:cs typeface="Arial Narrow" charset="0"/>
              </a:rPr>
              <a:t>Jeremiah, Daniel, Ezekiel</a:t>
            </a:r>
          </a:p>
        </p:txBody>
      </p:sp>
      <p:sp>
        <p:nvSpPr>
          <p:cNvPr id="8" name="TextBox 7"/>
          <p:cNvSpPr txBox="1"/>
          <p:nvPr/>
        </p:nvSpPr>
        <p:spPr>
          <a:xfrm>
            <a:off x="183632" y="1676401"/>
            <a:ext cx="6927173" cy="1200329"/>
          </a:xfrm>
          <a:prstGeom prst="rect">
            <a:avLst/>
          </a:prstGeom>
          <a:solidFill>
            <a:schemeClr val="accent4">
              <a:lumMod val="20000"/>
              <a:lumOff val="80000"/>
            </a:schemeClr>
          </a:solidFill>
          <a:ln>
            <a:solidFill>
              <a:srgbClr val="0070C0"/>
            </a:solidFill>
          </a:ln>
        </p:spPr>
        <p:txBody>
          <a:bodyPr wrap="square" rtlCol="0">
            <a:spAutoFit/>
          </a:bodyPr>
          <a:lstStyle/>
          <a:p>
            <a:pPr marL="118872" indent="0">
              <a:buNone/>
            </a:pPr>
            <a:r>
              <a:rPr lang="en-US" sz="2400" b="1" u="sng">
                <a:latin typeface="Abadi MT Condensed Extra Bold" charset="0"/>
                <a:ea typeface="Abadi MT Condensed Extra Bold" charset="0"/>
                <a:cs typeface="Abadi MT Condensed Extra Bold" charset="0"/>
              </a:rPr>
              <a:t>United Kingdom</a:t>
            </a:r>
            <a:r>
              <a:rPr lang="en-US" sz="2400" b="1" u="sng"/>
              <a:t>:</a:t>
            </a:r>
          </a:p>
          <a:p>
            <a:pPr marL="118872" indent="0">
              <a:buNone/>
            </a:pPr>
            <a:r>
              <a:rPr lang="en-US" sz="2400">
                <a:latin typeface="Arial Narrow" charset="0"/>
                <a:ea typeface="Arial Narrow" charset="0"/>
                <a:cs typeface="Arial Narrow" charset="0"/>
              </a:rPr>
              <a:t>Moses, Deborah, Samuel, Nathan, Gad, Zadok, Heman, Asaph, Jeduthun, Ahijah</a:t>
            </a:r>
          </a:p>
        </p:txBody>
      </p:sp>
      <p:sp>
        <p:nvSpPr>
          <p:cNvPr id="9" name="TextBox 8"/>
          <p:cNvSpPr txBox="1"/>
          <p:nvPr/>
        </p:nvSpPr>
        <p:spPr>
          <a:xfrm>
            <a:off x="81125" y="5519230"/>
            <a:ext cx="8927098" cy="1138773"/>
          </a:xfrm>
          <a:prstGeom prst="rect">
            <a:avLst/>
          </a:prstGeom>
          <a:solidFill>
            <a:schemeClr val="tx1"/>
          </a:solidFill>
          <a:ln w="28575">
            <a:solidFill>
              <a:schemeClr val="tx1"/>
            </a:solidFill>
          </a:ln>
        </p:spPr>
        <p:txBody>
          <a:bodyPr wrap="square" rtlCol="0">
            <a:spAutoFit/>
          </a:bodyPr>
          <a:lstStyle/>
          <a:p>
            <a:r>
              <a:rPr lang="en-US" sz="2200" b="1">
                <a:solidFill>
                  <a:schemeClr val="bg1"/>
                </a:solidFill>
                <a:latin typeface="Arial Narrow" charset="0"/>
                <a:ea typeface="Arial Narrow" charset="0"/>
                <a:cs typeface="Arial Narrow" charset="0"/>
              </a:rPr>
              <a:t>There are  four major prophets</a:t>
            </a:r>
            <a:r>
              <a:rPr lang="en-US" sz="2200">
                <a:solidFill>
                  <a:schemeClr val="bg1"/>
                </a:solidFill>
                <a:latin typeface="Arial Narrow" charset="0"/>
                <a:ea typeface="Arial Narrow" charset="0"/>
                <a:cs typeface="Arial Narrow" charset="0"/>
              </a:rPr>
              <a:t>: Isaiah, Jeremiah (Lamentations), Ezekiel, &amp; Daniel </a:t>
            </a:r>
          </a:p>
          <a:p>
            <a:r>
              <a:rPr lang="en-US" sz="2200" b="1">
                <a:solidFill>
                  <a:schemeClr val="bg1"/>
                </a:solidFill>
                <a:latin typeface="Arial Narrow" charset="0"/>
                <a:ea typeface="Arial Narrow" charset="0"/>
                <a:cs typeface="Arial Narrow" charset="0"/>
              </a:rPr>
              <a:t>There are twelve minor prophets</a:t>
            </a:r>
            <a:r>
              <a:rPr lang="en-US" sz="2200">
                <a:solidFill>
                  <a:schemeClr val="bg1"/>
                </a:solidFill>
                <a:latin typeface="Arial Narrow" charset="0"/>
                <a:ea typeface="Arial Narrow" charset="0"/>
                <a:cs typeface="Arial Narrow" charset="0"/>
              </a:rPr>
              <a:t>: Hosea, Joel, Amos, Obadiah, Jonah, Micah, Nahum, Habakkuk, Zephaniah, Haggai, Zechariah, &amp; Malachi</a:t>
            </a:r>
            <a:r>
              <a:rPr lang="en-US" sz="2400">
                <a:latin typeface="Arial Narrow" charset="0"/>
                <a:ea typeface="Arial Narrow" charset="0"/>
                <a:cs typeface="Arial Narrow" charset="0"/>
              </a:rPr>
              <a:t>.</a:t>
            </a:r>
          </a:p>
        </p:txBody>
      </p:sp>
    </p:spTree>
    <p:extLst>
      <p:ext uri="{BB962C8B-B14F-4D97-AF65-F5344CB8AC3E}">
        <p14:creationId xmlns:p14="http://schemas.microsoft.com/office/powerpoint/2010/main" val="66443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52728"/>
          </a:xfrm>
        </p:spPr>
        <p:txBody>
          <a:bodyPr>
            <a:normAutofit/>
          </a:bodyPr>
          <a:lstStyle/>
          <a:p>
            <a:pPr algn="ctr"/>
            <a:r>
              <a:rPr lang="en-US" sz="4000"/>
              <a:t>CHRONOLOGY OF PROPHETS</a:t>
            </a:r>
          </a:p>
        </p:txBody>
      </p:sp>
      <p:sp>
        <p:nvSpPr>
          <p:cNvPr id="3" name="Content Placeholder 2"/>
          <p:cNvSpPr>
            <a:spLocks noGrp="1"/>
          </p:cNvSpPr>
          <p:nvPr>
            <p:ph idx="1"/>
          </p:nvPr>
        </p:nvSpPr>
        <p:spPr>
          <a:xfrm>
            <a:off x="457200" y="14478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a:t>                                     From God's Masterwork - Swindoll</a:t>
            </a:r>
          </a:p>
        </p:txBody>
      </p:sp>
      <p:cxnSp>
        <p:nvCxnSpPr>
          <p:cNvPr id="5" name="Straight Connector 4"/>
          <p:cNvCxnSpPr/>
          <p:nvPr/>
        </p:nvCxnSpPr>
        <p:spPr>
          <a:xfrm rot="5400000">
            <a:off x="-1455420" y="3512820"/>
            <a:ext cx="4434840" cy="304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509004" y="3549396"/>
            <a:ext cx="4431792"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4594342" y="1882661"/>
            <a:ext cx="31519" cy="800100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a:t> </a:t>
            </a:r>
          </a:p>
        </p:txBody>
      </p:sp>
      <p:sp>
        <p:nvSpPr>
          <p:cNvPr id="84" name="TextBox 83"/>
          <p:cNvSpPr txBox="1"/>
          <p:nvPr/>
        </p:nvSpPr>
        <p:spPr>
          <a:xfrm>
            <a:off x="2244930" y="4157832"/>
            <a:ext cx="1232401" cy="369332"/>
          </a:xfrm>
          <a:prstGeom prst="rect">
            <a:avLst/>
          </a:prstGeom>
          <a:noFill/>
        </p:spPr>
        <p:txBody>
          <a:bodyPr wrap="square" rtlCol="0">
            <a:spAutoFit/>
          </a:bodyPr>
          <a:lstStyle/>
          <a:p>
            <a:r>
              <a:rPr lang="en-US" b="1" dirty="0"/>
              <a:t>   </a:t>
            </a:r>
            <a:r>
              <a:rPr lang="en-US" b="1" i="1" dirty="0"/>
              <a:t>Isaiah</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a:t>    </a:t>
            </a:r>
            <a:r>
              <a:rPr lang="en-US" b="1"/>
              <a:t> </a:t>
            </a:r>
          </a:p>
          <a:p>
            <a:r>
              <a:rPr lang="en-US" b="1"/>
              <a:t>             </a:t>
            </a:r>
            <a:endParaRPr lang="en-US"/>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a:t>  </a:t>
            </a:r>
          </a:p>
        </p:txBody>
      </p:sp>
      <p:sp>
        <p:nvSpPr>
          <p:cNvPr id="71" name="TextBox 70"/>
          <p:cNvSpPr txBox="1"/>
          <p:nvPr/>
        </p:nvSpPr>
        <p:spPr>
          <a:xfrm>
            <a:off x="0" y="4648200"/>
            <a:ext cx="1676400" cy="338554"/>
          </a:xfrm>
          <a:prstGeom prst="rect">
            <a:avLst/>
          </a:prstGeom>
          <a:noFill/>
        </p:spPr>
        <p:txBody>
          <a:bodyPr wrap="square" rtlCol="0">
            <a:spAutoFit/>
          </a:bodyPr>
          <a:lstStyle/>
          <a:p>
            <a:r>
              <a:rPr lang="en-US" sz="1600" b="1" i="1"/>
              <a:t>    </a:t>
            </a:r>
            <a:endParaRPr lang="en-US" b="1" i="1"/>
          </a:p>
        </p:txBody>
      </p:sp>
      <p:sp>
        <p:nvSpPr>
          <p:cNvPr id="132" name="TextBox 131"/>
          <p:cNvSpPr txBox="1"/>
          <p:nvPr/>
        </p:nvSpPr>
        <p:spPr>
          <a:xfrm>
            <a:off x="2310987" y="4573831"/>
            <a:ext cx="1077558" cy="369332"/>
          </a:xfrm>
          <a:prstGeom prst="rect">
            <a:avLst/>
          </a:prstGeom>
          <a:noFill/>
        </p:spPr>
        <p:txBody>
          <a:bodyPr wrap="square" rtlCol="0">
            <a:spAutoFit/>
          </a:bodyPr>
          <a:lstStyle/>
          <a:p>
            <a:r>
              <a:rPr lang="en-US" dirty="0"/>
              <a:t>  Micah</a:t>
            </a:r>
          </a:p>
        </p:txBody>
      </p:sp>
      <p:sp>
        <p:nvSpPr>
          <p:cNvPr id="144" name="TextBox 143"/>
          <p:cNvSpPr txBox="1"/>
          <p:nvPr/>
        </p:nvSpPr>
        <p:spPr>
          <a:xfrm>
            <a:off x="5486400" y="3962400"/>
            <a:ext cx="2362200" cy="369332"/>
          </a:xfrm>
          <a:prstGeom prst="rect">
            <a:avLst/>
          </a:prstGeom>
          <a:noFill/>
        </p:spPr>
        <p:txBody>
          <a:bodyPr wrap="square" rtlCol="0">
            <a:spAutoFit/>
          </a:bodyPr>
          <a:lstStyle/>
          <a:p>
            <a:r>
              <a:rPr lang="en-US"/>
              <a:t>       </a:t>
            </a:r>
          </a:p>
        </p:txBody>
      </p:sp>
      <p:sp>
        <p:nvSpPr>
          <p:cNvPr id="145" name="TextBox 144"/>
          <p:cNvSpPr txBox="1"/>
          <p:nvPr/>
        </p:nvSpPr>
        <p:spPr>
          <a:xfrm>
            <a:off x="3276600" y="1524000"/>
            <a:ext cx="1676400" cy="369332"/>
          </a:xfrm>
          <a:prstGeom prst="rect">
            <a:avLst/>
          </a:prstGeom>
          <a:noFill/>
        </p:spPr>
        <p:txBody>
          <a:bodyPr wrap="square" rtlCol="0">
            <a:spAutoFit/>
          </a:bodyPr>
          <a:lstStyle/>
          <a:p>
            <a:r>
              <a:rPr lang="en-US" b="1"/>
              <a:t>                        </a:t>
            </a:r>
            <a:endParaRPr lang="en-US" b="1" i="1"/>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a:t>         </a:t>
            </a:r>
          </a:p>
        </p:txBody>
      </p:sp>
      <p:sp>
        <p:nvSpPr>
          <p:cNvPr id="155" name="TextBox 154"/>
          <p:cNvSpPr txBox="1"/>
          <p:nvPr/>
        </p:nvSpPr>
        <p:spPr>
          <a:xfrm>
            <a:off x="6781800" y="2133600"/>
            <a:ext cx="1600200" cy="338554"/>
          </a:xfrm>
          <a:prstGeom prst="rect">
            <a:avLst/>
          </a:prstGeom>
          <a:noFill/>
        </p:spPr>
        <p:txBody>
          <a:bodyPr wrap="square" rtlCol="0">
            <a:spAutoFit/>
          </a:bodyPr>
          <a:lstStyle/>
          <a:p>
            <a:r>
              <a:rPr lang="en-US" sz="160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a:t> </a:t>
            </a:r>
          </a:p>
        </p:txBody>
      </p:sp>
      <p:cxnSp>
        <p:nvCxnSpPr>
          <p:cNvPr id="67" name="Straight Connector 66"/>
          <p:cNvCxnSpPr/>
          <p:nvPr/>
        </p:nvCxnSpPr>
        <p:spPr>
          <a:xfrm rot="5400000">
            <a:off x="-152400" y="3505200"/>
            <a:ext cx="4419600" cy="304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1" name="Parallelogram 120"/>
          <p:cNvSpPr/>
          <p:nvPr/>
        </p:nvSpPr>
        <p:spPr>
          <a:xfrm rot="175213">
            <a:off x="3527681" y="1404449"/>
            <a:ext cx="512287" cy="4439597"/>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latin typeface="Abadi MT Condensed Extra Bold" charset="0"/>
                <a:ea typeface="Abadi MT Condensed Extra Bold" charset="0"/>
                <a:cs typeface="Abadi MT Condensed Extra Bold" charset="0"/>
              </a:rPr>
              <a:t>Assyrian Exile - Israel  722 BC  </a:t>
            </a:r>
          </a:p>
        </p:txBody>
      </p:sp>
      <p:sp>
        <p:nvSpPr>
          <p:cNvPr id="122" name="Parallelogram 121"/>
          <p:cNvSpPr/>
          <p:nvPr/>
        </p:nvSpPr>
        <p:spPr>
          <a:xfrm rot="153179">
            <a:off x="5187147" y="1403804"/>
            <a:ext cx="526083" cy="442291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a:solidFill>
                  <a:schemeClr val="tx1"/>
                </a:solidFill>
                <a:latin typeface="Abadi MT Condensed Extra Bold" charset="0"/>
                <a:ea typeface="Abadi MT Condensed Extra Bold" charset="0"/>
                <a:cs typeface="Abadi MT Condensed Extra Bold" charset="0"/>
              </a:rPr>
              <a:t>Babylonian Exile- Judah 586 </a:t>
            </a:r>
          </a:p>
        </p:txBody>
      </p:sp>
      <p:cxnSp>
        <p:nvCxnSpPr>
          <p:cNvPr id="150" name="Straight Connector 149"/>
          <p:cNvCxnSpPr/>
          <p:nvPr/>
        </p:nvCxnSpPr>
        <p:spPr>
          <a:xfrm>
            <a:off x="762000" y="3505200"/>
            <a:ext cx="32004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0" y="2590800"/>
            <a:ext cx="921418" cy="369332"/>
          </a:xfrm>
          <a:prstGeom prst="rect">
            <a:avLst/>
          </a:prstGeom>
          <a:noFill/>
        </p:spPr>
        <p:txBody>
          <a:bodyPr wrap="square" rtlCol="0">
            <a:spAutoFit/>
          </a:bodyPr>
          <a:lstStyle/>
          <a:p>
            <a:r>
              <a:rPr lang="en-US"/>
              <a:t>Israel</a:t>
            </a:r>
          </a:p>
        </p:txBody>
      </p:sp>
      <p:sp>
        <p:nvSpPr>
          <p:cNvPr id="165" name="TextBox 164"/>
          <p:cNvSpPr txBox="1"/>
          <p:nvPr/>
        </p:nvSpPr>
        <p:spPr>
          <a:xfrm>
            <a:off x="0" y="4191000"/>
            <a:ext cx="980729" cy="369332"/>
          </a:xfrm>
          <a:prstGeom prst="rect">
            <a:avLst/>
          </a:prstGeom>
          <a:noFill/>
        </p:spPr>
        <p:txBody>
          <a:bodyPr wrap="square" rtlCol="0">
            <a:spAutoFit/>
          </a:bodyPr>
          <a:lstStyle/>
          <a:p>
            <a:r>
              <a:rPr lang="en-US"/>
              <a:t>Judah</a:t>
            </a:r>
          </a:p>
        </p:txBody>
      </p:sp>
      <p:sp>
        <p:nvSpPr>
          <p:cNvPr id="166" name="TextBox 165"/>
          <p:cNvSpPr txBox="1"/>
          <p:nvPr/>
        </p:nvSpPr>
        <p:spPr>
          <a:xfrm>
            <a:off x="914400" y="1447800"/>
            <a:ext cx="1371600" cy="646331"/>
          </a:xfrm>
          <a:prstGeom prst="rect">
            <a:avLst/>
          </a:prstGeom>
          <a:noFill/>
        </p:spPr>
        <p:txBody>
          <a:bodyPr wrap="square" rtlCol="0">
            <a:spAutoFit/>
          </a:bodyPr>
          <a:lstStyle/>
          <a:p>
            <a:r>
              <a:rPr lang="en-US" b="1">
                <a:latin typeface="Abadi MT Condensed Extra Bold" charset="0"/>
                <a:ea typeface="Abadi MT Condensed Extra Bold" charset="0"/>
                <a:cs typeface="Abadi MT Condensed Extra Bold" charset="0"/>
              </a:rPr>
              <a:t>9</a:t>
            </a:r>
            <a:r>
              <a:rPr lang="en-US" b="1" baseline="30000">
                <a:latin typeface="Abadi MT Condensed Extra Bold" charset="0"/>
                <a:ea typeface="Abadi MT Condensed Extra Bold" charset="0"/>
                <a:cs typeface="Abadi MT Condensed Extra Bold" charset="0"/>
              </a:rPr>
              <a:t>th</a:t>
            </a:r>
            <a:r>
              <a:rPr lang="en-US" b="1">
                <a:latin typeface="Abadi MT Condensed Extra Bold" charset="0"/>
                <a:ea typeface="Abadi MT Condensed Extra Bold" charset="0"/>
                <a:cs typeface="Abadi MT Condensed Extra Bold" charset="0"/>
              </a:rPr>
              <a:t> Century</a:t>
            </a:r>
          </a:p>
          <a:p>
            <a:r>
              <a:rPr lang="en-US" b="1">
                <a:latin typeface="Abadi MT Condensed Extra Bold" charset="0"/>
                <a:ea typeface="Abadi MT Condensed Extra Bold" charset="0"/>
                <a:cs typeface="Abadi MT Condensed Extra Bold" charset="0"/>
              </a:rPr>
              <a:t>  Prophets</a:t>
            </a:r>
          </a:p>
        </p:txBody>
      </p:sp>
      <p:sp>
        <p:nvSpPr>
          <p:cNvPr id="167" name="TextBox 166"/>
          <p:cNvSpPr txBox="1"/>
          <p:nvPr/>
        </p:nvSpPr>
        <p:spPr>
          <a:xfrm>
            <a:off x="2304288" y="1447800"/>
            <a:ext cx="1846413" cy="646331"/>
          </a:xfrm>
          <a:prstGeom prst="rect">
            <a:avLst/>
          </a:prstGeom>
          <a:noFill/>
        </p:spPr>
        <p:txBody>
          <a:bodyPr wrap="square" rtlCol="0">
            <a:spAutoFit/>
          </a:bodyPr>
          <a:lstStyle/>
          <a:p>
            <a:r>
              <a:rPr lang="en-US" b="1" dirty="0">
                <a:latin typeface="Abadi MT Condensed Extra Bold" charset="0"/>
                <a:ea typeface="Abadi MT Condensed Extra Bold" charset="0"/>
                <a:cs typeface="Abadi MT Condensed Extra Bold" charset="0"/>
              </a:rPr>
              <a:t>8</a:t>
            </a:r>
            <a:r>
              <a:rPr lang="en-US" b="1" baseline="30000" dirty="0">
                <a:latin typeface="Abadi MT Condensed Extra Bold" charset="0"/>
                <a:ea typeface="Abadi MT Condensed Extra Bold" charset="0"/>
                <a:cs typeface="Abadi MT Condensed Extra Bold" charset="0"/>
              </a:rPr>
              <a:t>th</a:t>
            </a:r>
            <a:r>
              <a:rPr lang="en-US" b="1" dirty="0">
                <a:latin typeface="Abadi MT Condensed Extra Bold" charset="0"/>
                <a:ea typeface="Abadi MT Condensed Extra Bold" charset="0"/>
                <a:cs typeface="Abadi MT Condensed Extra Bold" charset="0"/>
              </a:rPr>
              <a:t> Century</a:t>
            </a:r>
          </a:p>
          <a:p>
            <a:r>
              <a:rPr lang="en-US" b="1" dirty="0">
                <a:latin typeface="Abadi MT Condensed Extra Bold" charset="0"/>
                <a:ea typeface="Abadi MT Condensed Extra Bold" charset="0"/>
                <a:cs typeface="Abadi MT Condensed Extra Bold" charset="0"/>
              </a:rPr>
              <a:t>  Prophets</a:t>
            </a:r>
          </a:p>
        </p:txBody>
      </p:sp>
      <p:sp>
        <p:nvSpPr>
          <p:cNvPr id="168" name="TextBox 167"/>
          <p:cNvSpPr txBox="1"/>
          <p:nvPr/>
        </p:nvSpPr>
        <p:spPr>
          <a:xfrm>
            <a:off x="4050252" y="1447800"/>
            <a:ext cx="1600200" cy="923330"/>
          </a:xfrm>
          <a:prstGeom prst="rect">
            <a:avLst/>
          </a:prstGeom>
          <a:noFill/>
        </p:spPr>
        <p:txBody>
          <a:bodyPr wrap="square" rtlCol="0">
            <a:spAutoFit/>
          </a:bodyPr>
          <a:lstStyle/>
          <a:p>
            <a:r>
              <a:rPr lang="en-US" b="1" dirty="0"/>
              <a:t> </a:t>
            </a:r>
            <a:r>
              <a:rPr lang="en-US" b="1" dirty="0">
                <a:latin typeface="Abadi MT Condensed Extra Bold" charset="0"/>
                <a:ea typeface="Abadi MT Condensed Extra Bold" charset="0"/>
                <a:cs typeface="Abadi MT Condensed Extra Bold" charset="0"/>
              </a:rPr>
              <a:t>7</a:t>
            </a:r>
            <a:r>
              <a:rPr lang="en-US" b="1" baseline="30000" dirty="0">
                <a:latin typeface="Abadi MT Condensed Extra Bold" charset="0"/>
                <a:ea typeface="Abadi MT Condensed Extra Bold" charset="0"/>
                <a:cs typeface="Abadi MT Condensed Extra Bold" charset="0"/>
              </a:rPr>
              <a:t>th</a:t>
            </a:r>
            <a:r>
              <a:rPr lang="en-US" b="1" dirty="0">
                <a:latin typeface="Abadi MT Condensed Extra Bold" charset="0"/>
                <a:ea typeface="Abadi MT Condensed Extra Bold" charset="0"/>
                <a:cs typeface="Abadi MT Condensed Extra Bold" charset="0"/>
              </a:rPr>
              <a:t> and 6</a:t>
            </a:r>
            <a:r>
              <a:rPr lang="en-US" b="1" baseline="30000" dirty="0">
                <a:latin typeface="Abadi MT Condensed Extra Bold" charset="0"/>
                <a:ea typeface="Abadi MT Condensed Extra Bold" charset="0"/>
                <a:cs typeface="Abadi MT Condensed Extra Bold" charset="0"/>
              </a:rPr>
              <a:t>TH</a:t>
            </a:r>
            <a:r>
              <a:rPr lang="en-US" b="1" dirty="0">
                <a:latin typeface="Abadi MT Condensed Extra Bold" charset="0"/>
                <a:ea typeface="Abadi MT Condensed Extra Bold" charset="0"/>
                <a:cs typeface="Abadi MT Condensed Extra Bold" charset="0"/>
              </a:rPr>
              <a:t> </a:t>
            </a:r>
          </a:p>
          <a:p>
            <a:r>
              <a:rPr lang="en-US" b="1" dirty="0">
                <a:latin typeface="Abadi MT Condensed Extra Bold" charset="0"/>
                <a:ea typeface="Abadi MT Condensed Extra Bold" charset="0"/>
                <a:cs typeface="Abadi MT Condensed Extra Bold" charset="0"/>
              </a:rPr>
              <a:t>    Century</a:t>
            </a:r>
          </a:p>
          <a:p>
            <a:r>
              <a:rPr lang="en-US" b="1" dirty="0">
                <a:latin typeface="Abadi MT Condensed Extra Bold" charset="0"/>
                <a:ea typeface="Abadi MT Condensed Extra Bold" charset="0"/>
                <a:cs typeface="Abadi MT Condensed Extra Bold" charset="0"/>
              </a:rPr>
              <a:t>   Prophets</a:t>
            </a:r>
          </a:p>
        </p:txBody>
      </p:sp>
      <p:sp>
        <p:nvSpPr>
          <p:cNvPr id="169" name="TextBox 168"/>
          <p:cNvSpPr txBox="1"/>
          <p:nvPr/>
        </p:nvSpPr>
        <p:spPr>
          <a:xfrm>
            <a:off x="5791201" y="1447800"/>
            <a:ext cx="1600200" cy="646331"/>
          </a:xfrm>
          <a:prstGeom prst="rect">
            <a:avLst/>
          </a:prstGeom>
          <a:noFill/>
        </p:spPr>
        <p:txBody>
          <a:bodyPr wrap="square" rtlCol="0">
            <a:spAutoFit/>
          </a:bodyPr>
          <a:lstStyle/>
          <a:p>
            <a:r>
              <a:rPr lang="en-US" b="1"/>
              <a:t>      Exilic </a:t>
            </a:r>
          </a:p>
          <a:p>
            <a:r>
              <a:rPr lang="en-US" b="1"/>
              <a:t>   </a:t>
            </a:r>
            <a:r>
              <a:rPr lang="en-US" b="1">
                <a:latin typeface="Abadi MT Condensed Extra Bold" charset="0"/>
                <a:ea typeface="Abadi MT Condensed Extra Bold" charset="0"/>
                <a:cs typeface="Abadi MT Condensed Extra Bold" charset="0"/>
              </a:rPr>
              <a:t>Prophets</a:t>
            </a:r>
          </a:p>
        </p:txBody>
      </p:sp>
      <p:sp>
        <p:nvSpPr>
          <p:cNvPr id="170" name="TextBox 169"/>
          <p:cNvSpPr txBox="1"/>
          <p:nvPr/>
        </p:nvSpPr>
        <p:spPr>
          <a:xfrm>
            <a:off x="838200" y="3886200"/>
            <a:ext cx="1461001" cy="1015663"/>
          </a:xfrm>
          <a:prstGeom prst="rect">
            <a:avLst/>
          </a:prstGeom>
          <a:noFill/>
        </p:spPr>
        <p:txBody>
          <a:bodyPr wrap="square" rtlCol="0">
            <a:spAutoFit/>
          </a:bodyPr>
          <a:lstStyle/>
          <a:p>
            <a:r>
              <a:rPr lang="en-US" dirty="0"/>
              <a:t>Obadiah</a:t>
            </a:r>
          </a:p>
          <a:p>
            <a:r>
              <a:rPr lang="en-US" sz="1400" dirty="0"/>
              <a:t>   </a:t>
            </a:r>
            <a:r>
              <a:rPr lang="en-US" sz="1400" dirty="0">
                <a:solidFill>
                  <a:srgbClr val="002060"/>
                </a:solidFill>
              </a:rPr>
              <a:t>  (early date)</a:t>
            </a:r>
          </a:p>
          <a:p>
            <a:endParaRPr lang="en-US" sz="1000" dirty="0"/>
          </a:p>
          <a:p>
            <a:r>
              <a:rPr lang="en-US" dirty="0"/>
              <a:t>    Joel</a:t>
            </a:r>
          </a:p>
        </p:txBody>
      </p:sp>
      <p:sp>
        <p:nvSpPr>
          <p:cNvPr id="180" name="TextBox 179"/>
          <p:cNvSpPr txBox="1"/>
          <p:nvPr/>
        </p:nvSpPr>
        <p:spPr>
          <a:xfrm>
            <a:off x="2362200" y="2331976"/>
            <a:ext cx="1143001" cy="953554"/>
          </a:xfrm>
          <a:prstGeom prst="rect">
            <a:avLst/>
          </a:prstGeom>
          <a:noFill/>
        </p:spPr>
        <p:txBody>
          <a:bodyPr wrap="square" rtlCol="0">
            <a:spAutoFit/>
          </a:bodyPr>
          <a:lstStyle/>
          <a:p>
            <a:r>
              <a:rPr lang="en-US"/>
              <a:t>Jonah</a:t>
            </a:r>
          </a:p>
          <a:p>
            <a:r>
              <a:rPr lang="en-US"/>
              <a:t>Amos</a:t>
            </a:r>
          </a:p>
          <a:p>
            <a:r>
              <a:rPr lang="en-US"/>
              <a:t>Hosea</a:t>
            </a:r>
          </a:p>
        </p:txBody>
      </p:sp>
      <p:sp>
        <p:nvSpPr>
          <p:cNvPr id="192" name="TextBox 191"/>
          <p:cNvSpPr txBox="1"/>
          <p:nvPr/>
        </p:nvSpPr>
        <p:spPr>
          <a:xfrm>
            <a:off x="3962400" y="3886200"/>
            <a:ext cx="1967779" cy="1969770"/>
          </a:xfrm>
          <a:prstGeom prst="rect">
            <a:avLst/>
          </a:prstGeom>
          <a:noFill/>
        </p:spPr>
        <p:txBody>
          <a:bodyPr wrap="square" rtlCol="0">
            <a:spAutoFit/>
          </a:bodyPr>
          <a:lstStyle/>
          <a:p>
            <a:r>
              <a:rPr lang="en-US" dirty="0"/>
              <a:t>Nahum</a:t>
            </a:r>
          </a:p>
          <a:p>
            <a:r>
              <a:rPr lang="en-US" b="1" i="1" dirty="0"/>
              <a:t>Isaiah</a:t>
            </a:r>
          </a:p>
          <a:p>
            <a:r>
              <a:rPr lang="en-US" dirty="0"/>
              <a:t>Zephaniah</a:t>
            </a:r>
          </a:p>
          <a:p>
            <a:r>
              <a:rPr lang="en-US" dirty="0"/>
              <a:t>Habakkuk</a:t>
            </a:r>
          </a:p>
          <a:p>
            <a:r>
              <a:rPr lang="en-US" b="1" i="1" dirty="0"/>
              <a:t>Jeremiah</a:t>
            </a:r>
          </a:p>
          <a:p>
            <a:r>
              <a:rPr lang="en-US" dirty="0"/>
              <a:t>Obadiah</a:t>
            </a:r>
          </a:p>
          <a:p>
            <a:r>
              <a:rPr lang="en-US" sz="1400" dirty="0">
                <a:solidFill>
                  <a:srgbClr val="002060"/>
                </a:solidFill>
              </a:rPr>
              <a:t>     (late date)</a:t>
            </a:r>
          </a:p>
        </p:txBody>
      </p:sp>
      <p:sp>
        <p:nvSpPr>
          <p:cNvPr id="209" name="TextBox 208"/>
          <p:cNvSpPr txBox="1"/>
          <p:nvPr/>
        </p:nvSpPr>
        <p:spPr>
          <a:xfrm>
            <a:off x="5791200" y="2514600"/>
            <a:ext cx="1219201" cy="646331"/>
          </a:xfrm>
          <a:prstGeom prst="rect">
            <a:avLst/>
          </a:prstGeom>
          <a:noFill/>
        </p:spPr>
        <p:txBody>
          <a:bodyPr wrap="square" rtlCol="0">
            <a:spAutoFit/>
          </a:bodyPr>
          <a:lstStyle/>
          <a:p>
            <a:r>
              <a:rPr lang="en-US"/>
              <a:t>    </a:t>
            </a:r>
            <a:r>
              <a:rPr lang="en-US" b="1" i="1"/>
              <a:t>Daniel</a:t>
            </a:r>
          </a:p>
          <a:p>
            <a:r>
              <a:rPr lang="en-US"/>
              <a:t>    </a:t>
            </a:r>
            <a:r>
              <a:rPr lang="en-US" b="1" i="1"/>
              <a:t>Ezekiel</a:t>
            </a:r>
          </a:p>
        </p:txBody>
      </p:sp>
      <p:cxnSp>
        <p:nvCxnSpPr>
          <p:cNvPr id="230" name="Straight Connector 229"/>
          <p:cNvCxnSpPr/>
          <p:nvPr/>
        </p:nvCxnSpPr>
        <p:spPr>
          <a:xfrm rot="5400000">
            <a:off x="4985004" y="3549396"/>
            <a:ext cx="4355592" cy="3048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7391400" y="1447800"/>
            <a:ext cx="1368143" cy="646331"/>
          </a:xfrm>
          <a:prstGeom prst="rect">
            <a:avLst/>
          </a:prstGeom>
          <a:noFill/>
        </p:spPr>
        <p:txBody>
          <a:bodyPr wrap="square" rtlCol="0">
            <a:spAutoFit/>
          </a:bodyPr>
          <a:lstStyle/>
          <a:p>
            <a:r>
              <a:rPr lang="en-US" b="1"/>
              <a:t>Postexilic</a:t>
            </a:r>
          </a:p>
          <a:p>
            <a:r>
              <a:rPr lang="en-US" b="1">
                <a:latin typeface="Abadi MT Condensed Extra Bold" charset="0"/>
                <a:ea typeface="Abadi MT Condensed Extra Bold" charset="0"/>
                <a:cs typeface="Abadi MT Condensed Extra Bold" charset="0"/>
              </a:rPr>
              <a:t>Prophets</a:t>
            </a:r>
          </a:p>
        </p:txBody>
      </p:sp>
      <p:sp>
        <p:nvSpPr>
          <p:cNvPr id="236" name="TextBox 235"/>
          <p:cNvSpPr txBox="1"/>
          <p:nvPr/>
        </p:nvSpPr>
        <p:spPr>
          <a:xfrm>
            <a:off x="7391400" y="2438400"/>
            <a:ext cx="1292456" cy="923330"/>
          </a:xfrm>
          <a:prstGeom prst="rect">
            <a:avLst/>
          </a:prstGeom>
          <a:noFill/>
        </p:spPr>
        <p:txBody>
          <a:bodyPr wrap="square" rtlCol="0">
            <a:spAutoFit/>
          </a:bodyPr>
          <a:lstStyle/>
          <a:p>
            <a:r>
              <a:rPr lang="en-US"/>
              <a:t>  Haggai</a:t>
            </a:r>
          </a:p>
          <a:p>
            <a:r>
              <a:rPr lang="en-US"/>
              <a:t>Zechariah</a:t>
            </a:r>
          </a:p>
          <a:p>
            <a:r>
              <a:rPr lang="en-US"/>
              <a:t>  Malachi</a:t>
            </a:r>
          </a:p>
        </p:txBody>
      </p:sp>
      <p:sp>
        <p:nvSpPr>
          <p:cNvPr id="4" name="TextBox 3"/>
          <p:cNvSpPr txBox="1"/>
          <p:nvPr/>
        </p:nvSpPr>
        <p:spPr>
          <a:xfrm>
            <a:off x="603504" y="6063734"/>
            <a:ext cx="2802370" cy="338554"/>
          </a:xfrm>
          <a:prstGeom prst="rect">
            <a:avLst/>
          </a:prstGeom>
          <a:noFill/>
        </p:spPr>
        <p:txBody>
          <a:bodyPr wrap="none" rtlCol="0">
            <a:spAutoFit/>
          </a:bodyPr>
          <a:lstStyle/>
          <a:p>
            <a:r>
              <a:rPr lang="en-US" sz="1600" b="1" i="1" dirty="0"/>
              <a:t>Major prophets in bold, italics</a:t>
            </a:r>
          </a:p>
        </p:txBody>
      </p:sp>
      <p:sp>
        <p:nvSpPr>
          <p:cNvPr id="38" name="TextBox 37">
            <a:extLst>
              <a:ext uri="{FF2B5EF4-FFF2-40B4-BE49-F238E27FC236}">
                <a16:creationId xmlns:a16="http://schemas.microsoft.com/office/drawing/2014/main" id="{4748FAA3-CC3C-7748-B4DA-F0D89F75A0F6}"/>
              </a:ext>
            </a:extLst>
          </p:cNvPr>
          <p:cNvSpPr txBox="1"/>
          <p:nvPr/>
        </p:nvSpPr>
        <p:spPr>
          <a:xfrm>
            <a:off x="4187319" y="2577779"/>
            <a:ext cx="980205" cy="923330"/>
          </a:xfrm>
          <a:prstGeom prst="rect">
            <a:avLst/>
          </a:prstGeom>
          <a:noFill/>
          <a:ln w="28575">
            <a:solidFill>
              <a:srgbClr val="FFC000"/>
            </a:solidFill>
            <a:prstDash val="sysDash"/>
          </a:ln>
        </p:spPr>
        <p:txBody>
          <a:bodyPr wrap="none" rtlCol="0">
            <a:spAutoFit/>
          </a:bodyPr>
          <a:lstStyle/>
          <a:p>
            <a:pPr algn="ctr"/>
            <a:r>
              <a:rPr lang="en-US" dirty="0"/>
              <a:t>Fall of</a:t>
            </a:r>
          </a:p>
          <a:p>
            <a:pPr algn="ctr"/>
            <a:r>
              <a:rPr lang="en-US" dirty="0"/>
              <a:t>Nineveh</a:t>
            </a:r>
          </a:p>
          <a:p>
            <a:pPr algn="ctr"/>
            <a:r>
              <a:rPr lang="en-US" dirty="0"/>
              <a:t>612 BC</a:t>
            </a:r>
          </a:p>
        </p:txBody>
      </p:sp>
      <p:cxnSp>
        <p:nvCxnSpPr>
          <p:cNvPr id="39" name="Straight Arrow Connector 38">
            <a:extLst>
              <a:ext uri="{FF2B5EF4-FFF2-40B4-BE49-F238E27FC236}">
                <a16:creationId xmlns:a16="http://schemas.microsoft.com/office/drawing/2014/main" id="{7CBE8291-697D-E942-B4B1-2BCC57EB524D}"/>
              </a:ext>
            </a:extLst>
          </p:cNvPr>
          <p:cNvCxnSpPr>
            <a:cxnSpLocks/>
          </p:cNvCxnSpPr>
          <p:nvPr/>
        </p:nvCxnSpPr>
        <p:spPr>
          <a:xfrm flipV="1">
            <a:off x="4419600" y="3501109"/>
            <a:ext cx="152400" cy="4167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76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C1BD02-8F9F-6944-AD29-76B2C466EBBF}"/>
              </a:ext>
            </a:extLst>
          </p:cNvPr>
          <p:cNvSpPr txBox="1"/>
          <p:nvPr/>
        </p:nvSpPr>
        <p:spPr>
          <a:xfrm>
            <a:off x="1714500" y="1119800"/>
            <a:ext cx="2971800" cy="523220"/>
          </a:xfrm>
          <a:prstGeom prst="rect">
            <a:avLst/>
          </a:prstGeom>
          <a:solidFill>
            <a:schemeClr val="bg2"/>
          </a:solidFill>
          <a:ln w="38100">
            <a:solidFill>
              <a:schemeClr val="tx1"/>
            </a:solidFill>
          </a:ln>
        </p:spPr>
        <p:txBody>
          <a:bodyPr wrap="square" rtlCol="0">
            <a:spAutoFit/>
          </a:bodyPr>
          <a:lstStyle/>
          <a:p>
            <a:pPr algn="ctr"/>
            <a:r>
              <a:rPr lang="en-US" sz="2800" b="1"/>
              <a:t>Nineveh</a:t>
            </a:r>
          </a:p>
        </p:txBody>
      </p:sp>
      <p:cxnSp>
        <p:nvCxnSpPr>
          <p:cNvPr id="6" name="Straight Arrow Connector 5">
            <a:extLst>
              <a:ext uri="{FF2B5EF4-FFF2-40B4-BE49-F238E27FC236}">
                <a16:creationId xmlns:a16="http://schemas.microsoft.com/office/drawing/2014/main" id="{D10F6D36-B359-F84E-8A6A-9F8A440747E7}"/>
              </a:ext>
            </a:extLst>
          </p:cNvPr>
          <p:cNvCxnSpPr>
            <a:cxnSpLocks/>
          </p:cNvCxnSpPr>
          <p:nvPr/>
        </p:nvCxnSpPr>
        <p:spPr>
          <a:xfrm>
            <a:off x="3060569" y="1895008"/>
            <a:ext cx="0" cy="885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8A0712F6-2AAE-5E4A-9574-F171C86A40E9}"/>
              </a:ext>
            </a:extLst>
          </p:cNvPr>
          <p:cNvSpPr/>
          <p:nvPr/>
        </p:nvSpPr>
        <p:spPr>
          <a:xfrm rot="10800000">
            <a:off x="1918894" y="2020568"/>
            <a:ext cx="864448" cy="650319"/>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5306A3F-57F8-E24A-9BAD-37A423FB76F0}"/>
              </a:ext>
            </a:extLst>
          </p:cNvPr>
          <p:cNvCxnSpPr>
            <a:cxnSpLocks/>
          </p:cNvCxnSpPr>
          <p:nvPr/>
        </p:nvCxnSpPr>
        <p:spPr>
          <a:xfrm>
            <a:off x="4454721" y="234696"/>
            <a:ext cx="0" cy="885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7EA965C-B60B-DB41-BD66-4FB5D1649D38}"/>
              </a:ext>
            </a:extLst>
          </p:cNvPr>
          <p:cNvCxnSpPr>
            <a:cxnSpLocks/>
          </p:cNvCxnSpPr>
          <p:nvPr/>
        </p:nvCxnSpPr>
        <p:spPr>
          <a:xfrm flipV="1">
            <a:off x="6712901" y="4049053"/>
            <a:ext cx="0" cy="10315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Left Brace 12">
            <a:extLst>
              <a:ext uri="{FF2B5EF4-FFF2-40B4-BE49-F238E27FC236}">
                <a16:creationId xmlns:a16="http://schemas.microsoft.com/office/drawing/2014/main" id="{A617C34D-9A90-1148-87A2-CB8EC7FD9F21}"/>
              </a:ext>
            </a:extLst>
          </p:cNvPr>
          <p:cNvSpPr/>
          <p:nvPr/>
        </p:nvSpPr>
        <p:spPr>
          <a:xfrm>
            <a:off x="3083639" y="1967367"/>
            <a:ext cx="561887" cy="67490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79403D1F-5B0E-084E-951B-33804E8457B4}"/>
              </a:ext>
            </a:extLst>
          </p:cNvPr>
          <p:cNvSpPr txBox="1"/>
          <p:nvPr/>
        </p:nvSpPr>
        <p:spPr>
          <a:xfrm>
            <a:off x="1022239" y="2780112"/>
            <a:ext cx="2893118" cy="523220"/>
          </a:xfrm>
          <a:prstGeom prst="rect">
            <a:avLst/>
          </a:prstGeom>
          <a:solidFill>
            <a:schemeClr val="bg2"/>
          </a:solidFill>
          <a:ln w="38100">
            <a:solidFill>
              <a:schemeClr val="tx1"/>
            </a:solidFill>
          </a:ln>
        </p:spPr>
        <p:txBody>
          <a:bodyPr wrap="square" rtlCol="0">
            <a:spAutoFit/>
          </a:bodyPr>
          <a:lstStyle/>
          <a:p>
            <a:pPr algn="ctr"/>
            <a:r>
              <a:rPr lang="en-US" sz="2800" b="1"/>
              <a:t>Israel</a:t>
            </a:r>
          </a:p>
        </p:txBody>
      </p:sp>
      <p:sp>
        <p:nvSpPr>
          <p:cNvPr id="15" name="TextBox 14">
            <a:extLst>
              <a:ext uri="{FF2B5EF4-FFF2-40B4-BE49-F238E27FC236}">
                <a16:creationId xmlns:a16="http://schemas.microsoft.com/office/drawing/2014/main" id="{8E5D5A2B-EA1C-1147-AD04-051D7BEF4D9A}"/>
              </a:ext>
            </a:extLst>
          </p:cNvPr>
          <p:cNvSpPr txBox="1"/>
          <p:nvPr/>
        </p:nvSpPr>
        <p:spPr>
          <a:xfrm>
            <a:off x="1022239" y="3555320"/>
            <a:ext cx="7885307" cy="523220"/>
          </a:xfrm>
          <a:prstGeom prst="rect">
            <a:avLst/>
          </a:prstGeom>
          <a:solidFill>
            <a:schemeClr val="bg2"/>
          </a:solidFill>
          <a:ln w="38100">
            <a:solidFill>
              <a:schemeClr val="tx1"/>
            </a:solidFill>
          </a:ln>
        </p:spPr>
        <p:txBody>
          <a:bodyPr wrap="square" rtlCol="0">
            <a:spAutoFit/>
          </a:bodyPr>
          <a:lstStyle/>
          <a:p>
            <a:r>
              <a:rPr lang="en-US" sz="2800" b="1"/>
              <a:t>     Judah	                                     Exile       Return</a:t>
            </a:r>
          </a:p>
        </p:txBody>
      </p:sp>
      <p:cxnSp>
        <p:nvCxnSpPr>
          <p:cNvPr id="21" name="Straight Arrow Connector 20">
            <a:extLst>
              <a:ext uri="{FF2B5EF4-FFF2-40B4-BE49-F238E27FC236}">
                <a16:creationId xmlns:a16="http://schemas.microsoft.com/office/drawing/2014/main" id="{C8C0BF6B-AED7-8E4C-B157-56434A9600F2}"/>
              </a:ext>
            </a:extLst>
          </p:cNvPr>
          <p:cNvCxnSpPr>
            <a:cxnSpLocks/>
          </p:cNvCxnSpPr>
          <p:nvPr/>
        </p:nvCxnSpPr>
        <p:spPr>
          <a:xfrm flipV="1">
            <a:off x="8021456" y="4050301"/>
            <a:ext cx="0" cy="10625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921C70F-42BB-C245-8CD2-131FAD553D5A}"/>
              </a:ext>
            </a:extLst>
          </p:cNvPr>
          <p:cNvSpPr txBox="1"/>
          <p:nvPr/>
        </p:nvSpPr>
        <p:spPr>
          <a:xfrm>
            <a:off x="8211431" y="4448236"/>
            <a:ext cx="958913" cy="646331"/>
          </a:xfrm>
          <a:prstGeom prst="rect">
            <a:avLst/>
          </a:prstGeom>
          <a:noFill/>
          <a:ln>
            <a:noFill/>
          </a:ln>
        </p:spPr>
        <p:txBody>
          <a:bodyPr wrap="square" rtlCol="0">
            <a:spAutoFit/>
          </a:bodyPr>
          <a:lstStyle/>
          <a:p>
            <a:pPr algn="ctr"/>
            <a:r>
              <a:rPr lang="en-US" b="1" dirty="0"/>
              <a:t>Malachi</a:t>
            </a:r>
          </a:p>
          <a:p>
            <a:pPr algn="ctr"/>
            <a:r>
              <a:rPr lang="en-US" b="1" dirty="0"/>
              <a:t>445 BC</a:t>
            </a:r>
          </a:p>
        </p:txBody>
      </p:sp>
      <p:cxnSp>
        <p:nvCxnSpPr>
          <p:cNvPr id="29" name="Straight Arrow Connector 28">
            <a:extLst>
              <a:ext uri="{FF2B5EF4-FFF2-40B4-BE49-F238E27FC236}">
                <a16:creationId xmlns:a16="http://schemas.microsoft.com/office/drawing/2014/main" id="{574A21A3-090D-3540-82DF-F4DB5DA14CDF}"/>
              </a:ext>
            </a:extLst>
          </p:cNvPr>
          <p:cNvCxnSpPr>
            <a:cxnSpLocks/>
          </p:cNvCxnSpPr>
          <p:nvPr/>
        </p:nvCxnSpPr>
        <p:spPr>
          <a:xfrm flipH="1">
            <a:off x="2808405" y="1895008"/>
            <a:ext cx="8412" cy="9002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Left Brace 32">
            <a:extLst>
              <a:ext uri="{FF2B5EF4-FFF2-40B4-BE49-F238E27FC236}">
                <a16:creationId xmlns:a16="http://schemas.microsoft.com/office/drawing/2014/main" id="{683A581F-3920-9342-8D43-A0C4A5663119}"/>
              </a:ext>
            </a:extLst>
          </p:cNvPr>
          <p:cNvSpPr/>
          <p:nvPr/>
        </p:nvSpPr>
        <p:spPr>
          <a:xfrm>
            <a:off x="6712901" y="4149831"/>
            <a:ext cx="466444" cy="98032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0A108C64-5E84-9A49-8030-58F96E7D2EAD}"/>
              </a:ext>
            </a:extLst>
          </p:cNvPr>
          <p:cNvSpPr txBox="1"/>
          <p:nvPr/>
        </p:nvSpPr>
        <p:spPr>
          <a:xfrm>
            <a:off x="6924017" y="4233457"/>
            <a:ext cx="1178529" cy="892552"/>
          </a:xfrm>
          <a:prstGeom prst="rect">
            <a:avLst/>
          </a:prstGeom>
          <a:noFill/>
          <a:ln>
            <a:noFill/>
          </a:ln>
        </p:spPr>
        <p:txBody>
          <a:bodyPr wrap="square" rtlCol="0">
            <a:spAutoFit/>
          </a:bodyPr>
          <a:lstStyle/>
          <a:p>
            <a:pPr algn="ctr"/>
            <a:r>
              <a:rPr lang="en-US" sz="1700" b="1" dirty="0"/>
              <a:t>Haggai</a:t>
            </a:r>
          </a:p>
          <a:p>
            <a:pPr algn="ctr"/>
            <a:r>
              <a:rPr lang="en-US" sz="1700" b="1" dirty="0"/>
              <a:t>Zechariah</a:t>
            </a:r>
          </a:p>
          <a:p>
            <a:pPr algn="ctr"/>
            <a:r>
              <a:rPr lang="en-US" b="1" dirty="0"/>
              <a:t>520 BC</a:t>
            </a:r>
          </a:p>
        </p:txBody>
      </p:sp>
      <p:cxnSp>
        <p:nvCxnSpPr>
          <p:cNvPr id="42" name="Straight Connector 41">
            <a:extLst>
              <a:ext uri="{FF2B5EF4-FFF2-40B4-BE49-F238E27FC236}">
                <a16:creationId xmlns:a16="http://schemas.microsoft.com/office/drawing/2014/main" id="{CE6B689E-22AC-1A48-82FC-CD50C28F4449}"/>
              </a:ext>
            </a:extLst>
          </p:cNvPr>
          <p:cNvCxnSpPr>
            <a:cxnSpLocks/>
          </p:cNvCxnSpPr>
          <p:nvPr/>
        </p:nvCxnSpPr>
        <p:spPr>
          <a:xfrm>
            <a:off x="6629400" y="3555320"/>
            <a:ext cx="0" cy="45605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825DF53-E3C9-CE4C-A998-7FABFF6E0CE1}"/>
              </a:ext>
            </a:extLst>
          </p:cNvPr>
          <p:cNvCxnSpPr>
            <a:cxnSpLocks/>
          </p:cNvCxnSpPr>
          <p:nvPr/>
        </p:nvCxnSpPr>
        <p:spPr>
          <a:xfrm>
            <a:off x="5489630" y="3555320"/>
            <a:ext cx="0" cy="4691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E632783-BA3E-F84B-95BE-E7F8238A83B6}"/>
              </a:ext>
            </a:extLst>
          </p:cNvPr>
          <p:cNvSpPr txBox="1"/>
          <p:nvPr/>
        </p:nvSpPr>
        <p:spPr>
          <a:xfrm>
            <a:off x="5226417" y="2862257"/>
            <a:ext cx="878767" cy="369332"/>
          </a:xfrm>
          <a:prstGeom prst="rect">
            <a:avLst/>
          </a:prstGeom>
          <a:noFill/>
        </p:spPr>
        <p:txBody>
          <a:bodyPr wrap="none" rtlCol="0">
            <a:spAutoFit/>
          </a:bodyPr>
          <a:lstStyle/>
          <a:p>
            <a:r>
              <a:rPr lang="en-US" b="1" dirty="0"/>
              <a:t>586 BC</a:t>
            </a:r>
          </a:p>
        </p:txBody>
      </p:sp>
      <p:sp>
        <p:nvSpPr>
          <p:cNvPr id="48" name="TextBox 47">
            <a:extLst>
              <a:ext uri="{FF2B5EF4-FFF2-40B4-BE49-F238E27FC236}">
                <a16:creationId xmlns:a16="http://schemas.microsoft.com/office/drawing/2014/main" id="{7A7AB6E2-454E-174C-B576-D7A3C7DCF4B8}"/>
              </a:ext>
            </a:extLst>
          </p:cNvPr>
          <p:cNvSpPr txBox="1"/>
          <p:nvPr/>
        </p:nvSpPr>
        <p:spPr>
          <a:xfrm>
            <a:off x="6460017" y="2824194"/>
            <a:ext cx="862737" cy="369332"/>
          </a:xfrm>
          <a:prstGeom prst="rect">
            <a:avLst/>
          </a:prstGeom>
          <a:noFill/>
        </p:spPr>
        <p:txBody>
          <a:bodyPr wrap="none" rtlCol="0">
            <a:spAutoFit/>
          </a:bodyPr>
          <a:lstStyle/>
          <a:p>
            <a:r>
              <a:rPr lang="en-US" b="1" dirty="0"/>
              <a:t>536 BC</a:t>
            </a:r>
          </a:p>
        </p:txBody>
      </p:sp>
      <p:sp>
        <p:nvSpPr>
          <p:cNvPr id="52" name="TextBox 51">
            <a:extLst>
              <a:ext uri="{FF2B5EF4-FFF2-40B4-BE49-F238E27FC236}">
                <a16:creationId xmlns:a16="http://schemas.microsoft.com/office/drawing/2014/main" id="{4773B176-53E3-CA45-A654-A07AC166EA0E}"/>
              </a:ext>
            </a:extLst>
          </p:cNvPr>
          <p:cNvSpPr txBox="1"/>
          <p:nvPr/>
        </p:nvSpPr>
        <p:spPr>
          <a:xfrm>
            <a:off x="4657949" y="403104"/>
            <a:ext cx="923651" cy="646331"/>
          </a:xfrm>
          <a:prstGeom prst="rect">
            <a:avLst/>
          </a:prstGeom>
          <a:solidFill>
            <a:srgbClr val="FFFF00"/>
          </a:solidFill>
        </p:spPr>
        <p:txBody>
          <a:bodyPr wrap="none" rtlCol="0">
            <a:spAutoFit/>
          </a:bodyPr>
          <a:lstStyle/>
          <a:p>
            <a:pPr algn="ctr"/>
            <a:r>
              <a:rPr lang="en-US" b="1" dirty="0"/>
              <a:t>Nahum</a:t>
            </a:r>
          </a:p>
          <a:p>
            <a:pPr algn="ctr"/>
            <a:r>
              <a:rPr lang="en-US" b="1" dirty="0"/>
              <a:t>630 BC</a:t>
            </a:r>
          </a:p>
        </p:txBody>
      </p:sp>
      <p:cxnSp>
        <p:nvCxnSpPr>
          <p:cNvPr id="53" name="Straight Arrow Connector 52">
            <a:extLst>
              <a:ext uri="{FF2B5EF4-FFF2-40B4-BE49-F238E27FC236}">
                <a16:creationId xmlns:a16="http://schemas.microsoft.com/office/drawing/2014/main" id="{8D45584A-E3D7-E640-B227-A3E1BF91B3C8}"/>
              </a:ext>
            </a:extLst>
          </p:cNvPr>
          <p:cNvCxnSpPr>
            <a:cxnSpLocks/>
          </p:cNvCxnSpPr>
          <p:nvPr/>
        </p:nvCxnSpPr>
        <p:spPr>
          <a:xfrm flipV="1">
            <a:off x="4481500" y="4052786"/>
            <a:ext cx="0" cy="10521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Left Brace 54">
            <a:extLst>
              <a:ext uri="{FF2B5EF4-FFF2-40B4-BE49-F238E27FC236}">
                <a16:creationId xmlns:a16="http://schemas.microsoft.com/office/drawing/2014/main" id="{E4326D61-4AEA-AB44-ADC3-AB9DAE7FBD12}"/>
              </a:ext>
            </a:extLst>
          </p:cNvPr>
          <p:cNvSpPr/>
          <p:nvPr/>
        </p:nvSpPr>
        <p:spPr>
          <a:xfrm rot="10800000">
            <a:off x="3961388" y="4216380"/>
            <a:ext cx="533394" cy="864218"/>
          </a:xfrm>
          <a:prstGeom prst="leftBrace">
            <a:avLst>
              <a:gd name="adj1" fmla="val 8333"/>
              <a:gd name="adj2" fmla="val 4846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a:extLst>
              <a:ext uri="{FF2B5EF4-FFF2-40B4-BE49-F238E27FC236}">
                <a16:creationId xmlns:a16="http://schemas.microsoft.com/office/drawing/2014/main" id="{AEA4102E-8384-884C-A328-E47216806115}"/>
              </a:ext>
            </a:extLst>
          </p:cNvPr>
          <p:cNvSpPr txBox="1"/>
          <p:nvPr/>
        </p:nvSpPr>
        <p:spPr>
          <a:xfrm>
            <a:off x="3060569" y="4280366"/>
            <a:ext cx="1252266" cy="646331"/>
          </a:xfrm>
          <a:prstGeom prst="rect">
            <a:avLst/>
          </a:prstGeom>
          <a:noFill/>
        </p:spPr>
        <p:txBody>
          <a:bodyPr wrap="square" rtlCol="0">
            <a:spAutoFit/>
          </a:bodyPr>
          <a:lstStyle/>
          <a:p>
            <a:r>
              <a:rPr lang="en-US" b="1" dirty="0"/>
              <a:t>Zephaniah</a:t>
            </a:r>
          </a:p>
          <a:p>
            <a:pPr algn="ctr"/>
            <a:r>
              <a:rPr lang="en-US" b="1" dirty="0"/>
              <a:t>630 BC</a:t>
            </a:r>
          </a:p>
        </p:txBody>
      </p:sp>
      <p:sp>
        <p:nvSpPr>
          <p:cNvPr id="58" name="Left Brace 57">
            <a:extLst>
              <a:ext uri="{FF2B5EF4-FFF2-40B4-BE49-F238E27FC236}">
                <a16:creationId xmlns:a16="http://schemas.microsoft.com/office/drawing/2014/main" id="{0D942037-DD2F-7949-927C-82DA357EBE16}"/>
              </a:ext>
            </a:extLst>
          </p:cNvPr>
          <p:cNvSpPr/>
          <p:nvPr/>
        </p:nvSpPr>
        <p:spPr>
          <a:xfrm>
            <a:off x="4715206" y="4248627"/>
            <a:ext cx="616980" cy="86421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TextBox 58">
            <a:extLst>
              <a:ext uri="{FF2B5EF4-FFF2-40B4-BE49-F238E27FC236}">
                <a16:creationId xmlns:a16="http://schemas.microsoft.com/office/drawing/2014/main" id="{7C499EC4-5BC3-784A-B483-B322A0C562E6}"/>
              </a:ext>
            </a:extLst>
          </p:cNvPr>
          <p:cNvSpPr txBox="1"/>
          <p:nvPr/>
        </p:nvSpPr>
        <p:spPr>
          <a:xfrm>
            <a:off x="4905001" y="4330528"/>
            <a:ext cx="1386832" cy="646331"/>
          </a:xfrm>
          <a:prstGeom prst="rect">
            <a:avLst/>
          </a:prstGeom>
          <a:noFill/>
        </p:spPr>
        <p:txBody>
          <a:bodyPr wrap="square" rtlCol="0">
            <a:spAutoFit/>
          </a:bodyPr>
          <a:lstStyle/>
          <a:p>
            <a:pPr algn="ctr"/>
            <a:r>
              <a:rPr lang="en-US" b="1" dirty="0"/>
              <a:t>Habakkuk</a:t>
            </a:r>
          </a:p>
          <a:p>
            <a:pPr algn="ctr"/>
            <a:r>
              <a:rPr lang="en-US" b="1" dirty="0"/>
              <a:t>612 BC</a:t>
            </a:r>
          </a:p>
        </p:txBody>
      </p:sp>
      <p:sp>
        <p:nvSpPr>
          <p:cNvPr id="60" name="TextBox 59">
            <a:extLst>
              <a:ext uri="{FF2B5EF4-FFF2-40B4-BE49-F238E27FC236}">
                <a16:creationId xmlns:a16="http://schemas.microsoft.com/office/drawing/2014/main" id="{CF2BDA18-7A3D-2242-A132-3108951DD28C}"/>
              </a:ext>
            </a:extLst>
          </p:cNvPr>
          <p:cNvSpPr txBox="1"/>
          <p:nvPr/>
        </p:nvSpPr>
        <p:spPr>
          <a:xfrm>
            <a:off x="1893657" y="4336735"/>
            <a:ext cx="848309" cy="646331"/>
          </a:xfrm>
          <a:prstGeom prst="rect">
            <a:avLst/>
          </a:prstGeom>
          <a:noFill/>
        </p:spPr>
        <p:txBody>
          <a:bodyPr wrap="none" rtlCol="0">
            <a:spAutoFit/>
          </a:bodyPr>
          <a:lstStyle/>
          <a:p>
            <a:r>
              <a:rPr lang="en-US" b="1" dirty="0"/>
              <a:t>Micah</a:t>
            </a:r>
          </a:p>
          <a:p>
            <a:r>
              <a:rPr lang="en-US" b="1" dirty="0"/>
              <a:t>735 BC</a:t>
            </a:r>
          </a:p>
        </p:txBody>
      </p:sp>
      <p:sp>
        <p:nvSpPr>
          <p:cNvPr id="61" name="Left Brace 60">
            <a:extLst>
              <a:ext uri="{FF2B5EF4-FFF2-40B4-BE49-F238E27FC236}">
                <a16:creationId xmlns:a16="http://schemas.microsoft.com/office/drawing/2014/main" id="{62F2AE3E-C0FB-8F41-A05C-16B21E366DF5}"/>
              </a:ext>
            </a:extLst>
          </p:cNvPr>
          <p:cNvSpPr/>
          <p:nvPr/>
        </p:nvSpPr>
        <p:spPr>
          <a:xfrm rot="10800000">
            <a:off x="2524610" y="4270071"/>
            <a:ext cx="559030" cy="821331"/>
          </a:xfrm>
          <a:prstGeom prst="leftBrace">
            <a:avLst>
              <a:gd name="adj1" fmla="val 15445"/>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24BA43F0-B6FE-D945-9A6C-0741B8A5DA60}"/>
              </a:ext>
            </a:extLst>
          </p:cNvPr>
          <p:cNvCxnSpPr>
            <a:cxnSpLocks/>
          </p:cNvCxnSpPr>
          <p:nvPr/>
        </p:nvCxnSpPr>
        <p:spPr>
          <a:xfrm flipH="1" flipV="1">
            <a:off x="3115355" y="4051013"/>
            <a:ext cx="7842" cy="10539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531CAC5-B60B-8E46-8599-6A3AC9D3D17A}"/>
              </a:ext>
            </a:extLst>
          </p:cNvPr>
          <p:cNvCxnSpPr>
            <a:cxnSpLocks/>
          </p:cNvCxnSpPr>
          <p:nvPr/>
        </p:nvCxnSpPr>
        <p:spPr>
          <a:xfrm flipV="1">
            <a:off x="1633459" y="4052786"/>
            <a:ext cx="0" cy="10764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81C41145-FE67-9747-8510-2BCEA4F748F6}"/>
              </a:ext>
            </a:extLst>
          </p:cNvPr>
          <p:cNvCxnSpPr>
            <a:cxnSpLocks/>
          </p:cNvCxnSpPr>
          <p:nvPr/>
        </p:nvCxnSpPr>
        <p:spPr>
          <a:xfrm flipH="1" flipV="1">
            <a:off x="4459504" y="1640166"/>
            <a:ext cx="27345" cy="2371209"/>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94DD3872-0B1E-EF4C-98C8-DF7E721AD41F}"/>
              </a:ext>
            </a:extLst>
          </p:cNvPr>
          <p:cNvSpPr txBox="1"/>
          <p:nvPr/>
        </p:nvSpPr>
        <p:spPr>
          <a:xfrm>
            <a:off x="494228" y="4336735"/>
            <a:ext cx="870752" cy="646331"/>
          </a:xfrm>
          <a:prstGeom prst="rect">
            <a:avLst/>
          </a:prstGeom>
          <a:noFill/>
        </p:spPr>
        <p:txBody>
          <a:bodyPr wrap="none" rtlCol="0">
            <a:spAutoFit/>
          </a:bodyPr>
          <a:lstStyle/>
          <a:p>
            <a:pPr algn="ctr"/>
            <a:r>
              <a:rPr lang="en-US" b="1" dirty="0"/>
              <a:t>Joel</a:t>
            </a:r>
          </a:p>
          <a:p>
            <a:pPr algn="ctr"/>
            <a:r>
              <a:rPr lang="en-US" b="1" dirty="0"/>
              <a:t>830 BC</a:t>
            </a:r>
          </a:p>
        </p:txBody>
      </p:sp>
      <p:sp>
        <p:nvSpPr>
          <p:cNvPr id="70" name="TextBox 69">
            <a:extLst>
              <a:ext uri="{FF2B5EF4-FFF2-40B4-BE49-F238E27FC236}">
                <a16:creationId xmlns:a16="http://schemas.microsoft.com/office/drawing/2014/main" id="{0431576A-7180-7B45-A4E9-F513F6EE90EB}"/>
              </a:ext>
            </a:extLst>
          </p:cNvPr>
          <p:cNvSpPr txBox="1"/>
          <p:nvPr/>
        </p:nvSpPr>
        <p:spPr>
          <a:xfrm>
            <a:off x="-74598" y="2901225"/>
            <a:ext cx="1174575" cy="969496"/>
          </a:xfrm>
          <a:prstGeom prst="rect">
            <a:avLst/>
          </a:prstGeom>
          <a:noFill/>
        </p:spPr>
        <p:txBody>
          <a:bodyPr wrap="square" rtlCol="0">
            <a:spAutoFit/>
          </a:bodyPr>
          <a:lstStyle/>
          <a:p>
            <a:pPr algn="ctr"/>
            <a:r>
              <a:rPr lang="en-US" sz="1900" b="1"/>
              <a:t>Divided</a:t>
            </a:r>
          </a:p>
          <a:p>
            <a:pPr algn="ctr"/>
            <a:r>
              <a:rPr lang="en-US" sz="1900" b="1"/>
              <a:t>Kingdom</a:t>
            </a:r>
          </a:p>
          <a:p>
            <a:pPr algn="ctr"/>
            <a:r>
              <a:rPr lang="en-US" sz="1900" b="1"/>
              <a:t>930 BC</a:t>
            </a:r>
          </a:p>
        </p:txBody>
      </p:sp>
      <p:sp>
        <p:nvSpPr>
          <p:cNvPr id="72" name="TextBox 71">
            <a:extLst>
              <a:ext uri="{FF2B5EF4-FFF2-40B4-BE49-F238E27FC236}">
                <a16:creationId xmlns:a16="http://schemas.microsoft.com/office/drawing/2014/main" id="{8437775D-BB3F-2F45-AD67-199F6EF11951}"/>
              </a:ext>
            </a:extLst>
          </p:cNvPr>
          <p:cNvSpPr txBox="1"/>
          <p:nvPr/>
        </p:nvSpPr>
        <p:spPr>
          <a:xfrm>
            <a:off x="3887899" y="2670889"/>
            <a:ext cx="566822" cy="646331"/>
          </a:xfrm>
          <a:prstGeom prst="rect">
            <a:avLst/>
          </a:prstGeom>
          <a:noFill/>
        </p:spPr>
        <p:txBody>
          <a:bodyPr wrap="none" rtlCol="0">
            <a:spAutoFit/>
          </a:bodyPr>
          <a:lstStyle/>
          <a:p>
            <a:r>
              <a:rPr lang="en-US" b="1"/>
              <a:t>722 </a:t>
            </a:r>
          </a:p>
          <a:p>
            <a:r>
              <a:rPr lang="en-US" b="1"/>
              <a:t>BC</a:t>
            </a:r>
          </a:p>
        </p:txBody>
      </p:sp>
      <p:sp>
        <p:nvSpPr>
          <p:cNvPr id="73" name="Left Brace 72">
            <a:extLst>
              <a:ext uri="{FF2B5EF4-FFF2-40B4-BE49-F238E27FC236}">
                <a16:creationId xmlns:a16="http://schemas.microsoft.com/office/drawing/2014/main" id="{DA4AE7FB-2D90-3444-845E-DBA37F2EB585}"/>
              </a:ext>
            </a:extLst>
          </p:cNvPr>
          <p:cNvSpPr/>
          <p:nvPr/>
        </p:nvSpPr>
        <p:spPr>
          <a:xfrm>
            <a:off x="8011691" y="4149830"/>
            <a:ext cx="533394" cy="93076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Left Brace 78">
            <a:extLst>
              <a:ext uri="{FF2B5EF4-FFF2-40B4-BE49-F238E27FC236}">
                <a16:creationId xmlns:a16="http://schemas.microsoft.com/office/drawing/2014/main" id="{FE30137E-7D4F-4343-B7CA-A7B60F3239C5}"/>
              </a:ext>
            </a:extLst>
          </p:cNvPr>
          <p:cNvSpPr/>
          <p:nvPr/>
        </p:nvSpPr>
        <p:spPr>
          <a:xfrm rot="10800000">
            <a:off x="1065336" y="4318050"/>
            <a:ext cx="568122" cy="76254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a:extLst>
              <a:ext uri="{FF2B5EF4-FFF2-40B4-BE49-F238E27FC236}">
                <a16:creationId xmlns:a16="http://schemas.microsoft.com/office/drawing/2014/main" id="{B0907F20-20A1-D145-B7D4-9B99B7931BA7}"/>
              </a:ext>
            </a:extLst>
          </p:cNvPr>
          <p:cNvSpPr txBox="1"/>
          <p:nvPr/>
        </p:nvSpPr>
        <p:spPr>
          <a:xfrm>
            <a:off x="884556" y="6036076"/>
            <a:ext cx="5335410" cy="523220"/>
          </a:xfrm>
          <a:prstGeom prst="rect">
            <a:avLst/>
          </a:prstGeom>
          <a:solidFill>
            <a:schemeClr val="bg2"/>
          </a:solidFill>
          <a:ln w="38100">
            <a:solidFill>
              <a:schemeClr val="tx1"/>
            </a:solidFill>
          </a:ln>
        </p:spPr>
        <p:txBody>
          <a:bodyPr wrap="square" rtlCol="0">
            <a:spAutoFit/>
          </a:bodyPr>
          <a:lstStyle/>
          <a:p>
            <a:pPr algn="ctr"/>
            <a:r>
              <a:rPr lang="en-US" sz="2800" b="1" dirty="0"/>
              <a:t>Edom</a:t>
            </a:r>
          </a:p>
        </p:txBody>
      </p:sp>
      <p:sp>
        <p:nvSpPr>
          <p:cNvPr id="93" name="TextBox 92">
            <a:extLst>
              <a:ext uri="{FF2B5EF4-FFF2-40B4-BE49-F238E27FC236}">
                <a16:creationId xmlns:a16="http://schemas.microsoft.com/office/drawing/2014/main" id="{593085F4-2AEB-E848-AE8B-9F53016FD71A}"/>
              </a:ext>
            </a:extLst>
          </p:cNvPr>
          <p:cNvSpPr txBox="1"/>
          <p:nvPr/>
        </p:nvSpPr>
        <p:spPr>
          <a:xfrm>
            <a:off x="1440829" y="2019194"/>
            <a:ext cx="842667" cy="646331"/>
          </a:xfrm>
          <a:prstGeom prst="rect">
            <a:avLst/>
          </a:prstGeom>
          <a:noFill/>
        </p:spPr>
        <p:txBody>
          <a:bodyPr wrap="none" rtlCol="0">
            <a:spAutoFit/>
          </a:bodyPr>
          <a:lstStyle/>
          <a:p>
            <a:pPr algn="ctr"/>
            <a:r>
              <a:rPr lang="en-US" b="1"/>
              <a:t>Amos </a:t>
            </a:r>
          </a:p>
          <a:p>
            <a:pPr algn="ctr"/>
            <a:r>
              <a:rPr lang="en-US" b="1"/>
              <a:t>755 BC</a:t>
            </a:r>
          </a:p>
        </p:txBody>
      </p:sp>
      <p:sp>
        <p:nvSpPr>
          <p:cNvPr id="94" name="TextBox 93">
            <a:extLst>
              <a:ext uri="{FF2B5EF4-FFF2-40B4-BE49-F238E27FC236}">
                <a16:creationId xmlns:a16="http://schemas.microsoft.com/office/drawing/2014/main" id="{DC6A0842-F6F5-0F42-8A9B-647E8D37C2ED}"/>
              </a:ext>
            </a:extLst>
          </p:cNvPr>
          <p:cNvSpPr txBox="1"/>
          <p:nvPr/>
        </p:nvSpPr>
        <p:spPr>
          <a:xfrm>
            <a:off x="3364582" y="1926466"/>
            <a:ext cx="857927" cy="646331"/>
          </a:xfrm>
          <a:prstGeom prst="rect">
            <a:avLst/>
          </a:prstGeom>
          <a:noFill/>
        </p:spPr>
        <p:txBody>
          <a:bodyPr wrap="none" rtlCol="0">
            <a:spAutoFit/>
          </a:bodyPr>
          <a:lstStyle/>
          <a:p>
            <a:pPr algn="ctr"/>
            <a:r>
              <a:rPr lang="en-US" b="1"/>
              <a:t>Hosea </a:t>
            </a:r>
          </a:p>
          <a:p>
            <a:pPr algn="ctr"/>
            <a:r>
              <a:rPr lang="en-US" b="1"/>
              <a:t>750 BC</a:t>
            </a:r>
          </a:p>
        </p:txBody>
      </p:sp>
      <p:sp>
        <p:nvSpPr>
          <p:cNvPr id="95" name="TextBox 94">
            <a:extLst>
              <a:ext uri="{FF2B5EF4-FFF2-40B4-BE49-F238E27FC236}">
                <a16:creationId xmlns:a16="http://schemas.microsoft.com/office/drawing/2014/main" id="{E0971BBF-FED4-5E4F-AAB9-9AB9281FD175}"/>
              </a:ext>
            </a:extLst>
          </p:cNvPr>
          <p:cNvSpPr txBox="1"/>
          <p:nvPr/>
        </p:nvSpPr>
        <p:spPr>
          <a:xfrm>
            <a:off x="2920101" y="368692"/>
            <a:ext cx="869149" cy="646331"/>
          </a:xfrm>
          <a:prstGeom prst="rect">
            <a:avLst/>
          </a:prstGeom>
          <a:noFill/>
        </p:spPr>
        <p:txBody>
          <a:bodyPr wrap="none" rtlCol="0">
            <a:spAutoFit/>
          </a:bodyPr>
          <a:lstStyle/>
          <a:p>
            <a:pPr algn="ctr"/>
            <a:r>
              <a:rPr lang="en-US" b="1"/>
              <a:t>Jonah </a:t>
            </a:r>
          </a:p>
          <a:p>
            <a:pPr algn="ctr"/>
            <a:r>
              <a:rPr lang="en-US" b="1"/>
              <a:t>760 BC</a:t>
            </a:r>
          </a:p>
        </p:txBody>
      </p:sp>
      <p:sp>
        <p:nvSpPr>
          <p:cNvPr id="96" name="Left Brace 95">
            <a:extLst>
              <a:ext uri="{FF2B5EF4-FFF2-40B4-BE49-F238E27FC236}">
                <a16:creationId xmlns:a16="http://schemas.microsoft.com/office/drawing/2014/main" id="{9C73DA21-4743-2449-89D8-4760FE2ECFD0}"/>
              </a:ext>
            </a:extLst>
          </p:cNvPr>
          <p:cNvSpPr/>
          <p:nvPr/>
        </p:nvSpPr>
        <p:spPr>
          <a:xfrm flipV="1">
            <a:off x="2808978" y="350196"/>
            <a:ext cx="245036" cy="67151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Left Brace 96">
            <a:extLst>
              <a:ext uri="{FF2B5EF4-FFF2-40B4-BE49-F238E27FC236}">
                <a16:creationId xmlns:a16="http://schemas.microsoft.com/office/drawing/2014/main" id="{F50B11F4-54AD-8048-8807-A9CDE191393C}"/>
              </a:ext>
            </a:extLst>
          </p:cNvPr>
          <p:cNvSpPr/>
          <p:nvPr/>
        </p:nvSpPr>
        <p:spPr>
          <a:xfrm flipV="1">
            <a:off x="4492196" y="368692"/>
            <a:ext cx="245036" cy="67151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8" name="Straight Arrow Connector 97">
            <a:extLst>
              <a:ext uri="{FF2B5EF4-FFF2-40B4-BE49-F238E27FC236}">
                <a16:creationId xmlns:a16="http://schemas.microsoft.com/office/drawing/2014/main" id="{8A69E286-F1B3-2E44-9B95-B5469B8336AB}"/>
              </a:ext>
            </a:extLst>
          </p:cNvPr>
          <p:cNvCxnSpPr>
            <a:cxnSpLocks/>
          </p:cNvCxnSpPr>
          <p:nvPr/>
        </p:nvCxnSpPr>
        <p:spPr>
          <a:xfrm>
            <a:off x="2754347" y="234696"/>
            <a:ext cx="0" cy="8851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3EB53D0A-486F-6844-B8DE-43801A0CC52C}"/>
              </a:ext>
            </a:extLst>
          </p:cNvPr>
          <p:cNvCxnSpPr>
            <a:cxnSpLocks/>
          </p:cNvCxnSpPr>
          <p:nvPr/>
        </p:nvCxnSpPr>
        <p:spPr>
          <a:xfrm flipH="1" flipV="1">
            <a:off x="4692056" y="4052786"/>
            <a:ext cx="1" cy="10521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9EE568E4-712B-824A-8418-71022CF75810}"/>
              </a:ext>
            </a:extLst>
          </p:cNvPr>
          <p:cNvSpPr txBox="1"/>
          <p:nvPr/>
        </p:nvSpPr>
        <p:spPr>
          <a:xfrm>
            <a:off x="6219966" y="335831"/>
            <a:ext cx="2499402" cy="1938992"/>
          </a:xfrm>
          <a:prstGeom prst="rect">
            <a:avLst/>
          </a:prstGeom>
          <a:pattFill prst="pct60">
            <a:fgClr>
              <a:schemeClr val="accent1"/>
            </a:fgClr>
            <a:bgClr>
              <a:schemeClr val="bg1"/>
            </a:bgClr>
          </a:pattFill>
          <a:ln w="76200">
            <a:solidFill>
              <a:srgbClr val="FFC000"/>
            </a:solidFill>
          </a:ln>
        </p:spPr>
        <p:txBody>
          <a:bodyPr wrap="none" rtlCol="0">
            <a:spAutoFit/>
          </a:bodyPr>
          <a:lstStyle/>
          <a:p>
            <a:r>
              <a:rPr lang="en-US" sz="4000" b="1" dirty="0">
                <a:latin typeface="Arial" panose="020B0604020202020204" pitchFamily="34" charset="0"/>
                <a:cs typeface="Arial" panose="020B0604020202020204" pitchFamily="34" charset="0"/>
              </a:rPr>
              <a:t>Minor</a:t>
            </a:r>
          </a:p>
          <a:p>
            <a:r>
              <a:rPr lang="en-US" sz="4000" b="1" dirty="0">
                <a:latin typeface="Arial" panose="020B0604020202020204" pitchFamily="34" charset="0"/>
                <a:cs typeface="Arial" panose="020B0604020202020204" pitchFamily="34" charset="0"/>
              </a:rPr>
              <a:t>Prophets</a:t>
            </a:r>
          </a:p>
          <a:p>
            <a:r>
              <a:rPr lang="en-US" sz="4000" b="1" dirty="0">
                <a:latin typeface="Arial" panose="020B0604020202020204" pitchFamily="34" charset="0"/>
                <a:cs typeface="Arial" panose="020B0604020202020204" pitchFamily="34" charset="0"/>
              </a:rPr>
              <a:t>Timeline</a:t>
            </a:r>
          </a:p>
        </p:txBody>
      </p:sp>
      <p:sp>
        <p:nvSpPr>
          <p:cNvPr id="25" name="Left Brace 24">
            <a:extLst>
              <a:ext uri="{FF2B5EF4-FFF2-40B4-BE49-F238E27FC236}">
                <a16:creationId xmlns:a16="http://schemas.microsoft.com/office/drawing/2014/main" id="{79828966-6BB9-6741-A8DD-D681E02BE80F}"/>
              </a:ext>
            </a:extLst>
          </p:cNvPr>
          <p:cNvSpPr/>
          <p:nvPr/>
        </p:nvSpPr>
        <p:spPr>
          <a:xfrm rot="10800000">
            <a:off x="1022239" y="5271252"/>
            <a:ext cx="281280" cy="52321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TextBox 80">
            <a:extLst>
              <a:ext uri="{FF2B5EF4-FFF2-40B4-BE49-F238E27FC236}">
                <a16:creationId xmlns:a16="http://schemas.microsoft.com/office/drawing/2014/main" id="{402038C0-B60A-9543-9E3C-BF2421D5A93F}"/>
              </a:ext>
            </a:extLst>
          </p:cNvPr>
          <p:cNvSpPr txBox="1"/>
          <p:nvPr/>
        </p:nvSpPr>
        <p:spPr>
          <a:xfrm>
            <a:off x="127018" y="5227027"/>
            <a:ext cx="1035861" cy="646331"/>
          </a:xfrm>
          <a:prstGeom prst="rect">
            <a:avLst/>
          </a:prstGeom>
          <a:noFill/>
        </p:spPr>
        <p:txBody>
          <a:bodyPr wrap="none" rtlCol="0">
            <a:spAutoFit/>
          </a:bodyPr>
          <a:lstStyle/>
          <a:p>
            <a:pPr algn="ctr"/>
            <a:r>
              <a:rPr lang="en-US" b="1" dirty="0"/>
              <a:t>Obadiah</a:t>
            </a:r>
          </a:p>
          <a:p>
            <a:pPr algn="ctr"/>
            <a:r>
              <a:rPr lang="en-US" b="1" dirty="0"/>
              <a:t>845 BC</a:t>
            </a:r>
          </a:p>
        </p:txBody>
      </p:sp>
      <p:sp>
        <p:nvSpPr>
          <p:cNvPr id="2" name="TextBox 1"/>
          <p:cNvSpPr txBox="1"/>
          <p:nvPr/>
        </p:nvSpPr>
        <p:spPr>
          <a:xfrm>
            <a:off x="156442" y="5732764"/>
            <a:ext cx="1192955" cy="369332"/>
          </a:xfrm>
          <a:prstGeom prst="rect">
            <a:avLst/>
          </a:prstGeom>
          <a:noFill/>
        </p:spPr>
        <p:txBody>
          <a:bodyPr wrap="none" rtlCol="0">
            <a:spAutoFit/>
          </a:bodyPr>
          <a:lstStyle/>
          <a:p>
            <a:r>
              <a:rPr lang="en-US" b="1" i="1" dirty="0">
                <a:solidFill>
                  <a:srgbClr val="0070C0"/>
                </a:solidFill>
              </a:rPr>
              <a:t>Early date</a:t>
            </a:r>
          </a:p>
        </p:txBody>
      </p:sp>
      <p:sp>
        <p:nvSpPr>
          <p:cNvPr id="49" name="Left Brace 48">
            <a:extLst>
              <a:ext uri="{FF2B5EF4-FFF2-40B4-BE49-F238E27FC236}">
                <a16:creationId xmlns:a16="http://schemas.microsoft.com/office/drawing/2014/main" id="{79828966-6BB9-6741-A8DD-D681E02BE80F}"/>
              </a:ext>
            </a:extLst>
          </p:cNvPr>
          <p:cNvSpPr/>
          <p:nvPr/>
        </p:nvSpPr>
        <p:spPr>
          <a:xfrm rot="10800000">
            <a:off x="5208259" y="5283457"/>
            <a:ext cx="281280" cy="52321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a:extLst>
              <a:ext uri="{FF2B5EF4-FFF2-40B4-BE49-F238E27FC236}">
                <a16:creationId xmlns:a16="http://schemas.microsoft.com/office/drawing/2014/main" id="{402038C0-B60A-9543-9E3C-BF2421D5A93F}"/>
              </a:ext>
            </a:extLst>
          </p:cNvPr>
          <p:cNvSpPr txBox="1"/>
          <p:nvPr/>
        </p:nvSpPr>
        <p:spPr>
          <a:xfrm>
            <a:off x="4313038" y="5239232"/>
            <a:ext cx="1035861" cy="646331"/>
          </a:xfrm>
          <a:prstGeom prst="rect">
            <a:avLst/>
          </a:prstGeom>
          <a:noFill/>
        </p:spPr>
        <p:txBody>
          <a:bodyPr wrap="none" rtlCol="0">
            <a:spAutoFit/>
          </a:bodyPr>
          <a:lstStyle/>
          <a:p>
            <a:pPr algn="ctr"/>
            <a:r>
              <a:rPr lang="en-US" b="1" dirty="0"/>
              <a:t>Obadiah</a:t>
            </a:r>
          </a:p>
          <a:p>
            <a:pPr algn="ctr"/>
            <a:r>
              <a:rPr lang="en-US" b="1" dirty="0"/>
              <a:t>586 BC</a:t>
            </a:r>
          </a:p>
        </p:txBody>
      </p:sp>
      <p:sp>
        <p:nvSpPr>
          <p:cNvPr id="54" name="TextBox 53"/>
          <p:cNvSpPr txBox="1"/>
          <p:nvPr/>
        </p:nvSpPr>
        <p:spPr>
          <a:xfrm>
            <a:off x="4368271" y="5732764"/>
            <a:ext cx="1125629" cy="369332"/>
          </a:xfrm>
          <a:prstGeom prst="rect">
            <a:avLst/>
          </a:prstGeom>
          <a:noFill/>
        </p:spPr>
        <p:txBody>
          <a:bodyPr wrap="none" rtlCol="0">
            <a:spAutoFit/>
          </a:bodyPr>
          <a:lstStyle/>
          <a:p>
            <a:r>
              <a:rPr lang="en-US" b="1" i="1" dirty="0">
                <a:solidFill>
                  <a:srgbClr val="0070C0"/>
                </a:solidFill>
              </a:rPr>
              <a:t>Late date</a:t>
            </a:r>
          </a:p>
        </p:txBody>
      </p:sp>
      <p:cxnSp>
        <p:nvCxnSpPr>
          <p:cNvPr id="63" name="Straight Arrow Connector 62">
            <a:extLst>
              <a:ext uri="{FF2B5EF4-FFF2-40B4-BE49-F238E27FC236}">
                <a16:creationId xmlns:a16="http://schemas.microsoft.com/office/drawing/2014/main" id="{8A69E286-F1B3-2E44-9B95-B5469B8336AB}"/>
              </a:ext>
            </a:extLst>
          </p:cNvPr>
          <p:cNvCxnSpPr>
            <a:cxnSpLocks/>
          </p:cNvCxnSpPr>
          <p:nvPr/>
        </p:nvCxnSpPr>
        <p:spPr>
          <a:xfrm>
            <a:off x="1319784" y="5283457"/>
            <a:ext cx="0" cy="7424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A69E286-F1B3-2E44-9B95-B5469B8336AB}"/>
              </a:ext>
            </a:extLst>
          </p:cNvPr>
          <p:cNvCxnSpPr>
            <a:cxnSpLocks/>
          </p:cNvCxnSpPr>
          <p:nvPr/>
        </p:nvCxnSpPr>
        <p:spPr>
          <a:xfrm>
            <a:off x="5499184" y="5263896"/>
            <a:ext cx="0" cy="7424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75306A3F-57F8-E24A-9BAD-37A423FB76F0}"/>
              </a:ext>
            </a:extLst>
          </p:cNvPr>
          <p:cNvCxnSpPr>
            <a:cxnSpLocks/>
          </p:cNvCxnSpPr>
          <p:nvPr/>
        </p:nvCxnSpPr>
        <p:spPr>
          <a:xfrm flipH="1">
            <a:off x="5497138" y="3162139"/>
            <a:ext cx="74212" cy="3777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75306A3F-57F8-E24A-9BAD-37A423FB76F0}"/>
              </a:ext>
            </a:extLst>
          </p:cNvPr>
          <p:cNvCxnSpPr>
            <a:cxnSpLocks/>
          </p:cNvCxnSpPr>
          <p:nvPr/>
        </p:nvCxnSpPr>
        <p:spPr>
          <a:xfrm flipH="1">
            <a:off x="6637090" y="3180427"/>
            <a:ext cx="74212" cy="3777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EE632783-BA3E-F84B-95BE-E7F8238A83B6}"/>
              </a:ext>
            </a:extLst>
          </p:cNvPr>
          <p:cNvSpPr txBox="1"/>
          <p:nvPr/>
        </p:nvSpPr>
        <p:spPr>
          <a:xfrm>
            <a:off x="4908941" y="1782201"/>
            <a:ext cx="1018677" cy="923330"/>
          </a:xfrm>
          <a:prstGeom prst="rect">
            <a:avLst/>
          </a:prstGeom>
          <a:noFill/>
          <a:ln w="38100">
            <a:solidFill>
              <a:schemeClr val="bg1"/>
            </a:solidFill>
          </a:ln>
        </p:spPr>
        <p:txBody>
          <a:bodyPr wrap="none" rtlCol="0">
            <a:spAutoFit/>
          </a:bodyPr>
          <a:lstStyle/>
          <a:p>
            <a:r>
              <a:rPr lang="en-US" b="1" dirty="0"/>
              <a:t>612 BC</a:t>
            </a:r>
          </a:p>
          <a:p>
            <a:r>
              <a:rPr lang="en-US" b="1" dirty="0"/>
              <a:t>Fall of </a:t>
            </a:r>
          </a:p>
          <a:p>
            <a:r>
              <a:rPr lang="en-US" b="1" dirty="0"/>
              <a:t>Nineveh</a:t>
            </a:r>
          </a:p>
        </p:txBody>
      </p:sp>
      <p:cxnSp>
        <p:nvCxnSpPr>
          <p:cNvPr id="56" name="Straight Arrow Connector 55">
            <a:extLst>
              <a:ext uri="{FF2B5EF4-FFF2-40B4-BE49-F238E27FC236}">
                <a16:creationId xmlns:a16="http://schemas.microsoft.com/office/drawing/2014/main" id="{75306A3F-57F8-E24A-9BAD-37A423FB76F0}"/>
              </a:ext>
            </a:extLst>
          </p:cNvPr>
          <p:cNvCxnSpPr>
            <a:cxnSpLocks/>
          </p:cNvCxnSpPr>
          <p:nvPr/>
        </p:nvCxnSpPr>
        <p:spPr>
          <a:xfrm flipH="1" flipV="1">
            <a:off x="4713593" y="1640166"/>
            <a:ext cx="96664" cy="3359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823102" y="1976162"/>
            <a:ext cx="14179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7C499EC4-5BC3-784A-B483-B322A0C562E6}"/>
              </a:ext>
            </a:extLst>
          </p:cNvPr>
          <p:cNvSpPr txBox="1"/>
          <p:nvPr/>
        </p:nvSpPr>
        <p:spPr>
          <a:xfrm>
            <a:off x="6163058" y="6000834"/>
            <a:ext cx="2521585" cy="646331"/>
          </a:xfrm>
          <a:prstGeom prst="rect">
            <a:avLst/>
          </a:prstGeom>
          <a:noFill/>
        </p:spPr>
        <p:txBody>
          <a:bodyPr wrap="square" rtlCol="0">
            <a:spAutoFit/>
          </a:bodyPr>
          <a:lstStyle/>
          <a:p>
            <a:pPr algn="ctr"/>
            <a:r>
              <a:rPr lang="en-US" b="1" dirty="0"/>
              <a:t>575 BC - Edom crushed by Babylon</a:t>
            </a:r>
          </a:p>
        </p:txBody>
      </p:sp>
    </p:spTree>
    <p:extLst>
      <p:ext uri="{BB962C8B-B14F-4D97-AF65-F5344CB8AC3E}">
        <p14:creationId xmlns:p14="http://schemas.microsoft.com/office/powerpoint/2010/main" val="226970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CC0B-065F-B34F-BE51-F739E830EECB}"/>
              </a:ext>
            </a:extLst>
          </p:cNvPr>
          <p:cNvSpPr>
            <a:spLocks noGrp="1"/>
          </p:cNvSpPr>
          <p:nvPr>
            <p:ph type="title"/>
          </p:nvPr>
        </p:nvSpPr>
        <p:spPr/>
        <p:txBody>
          <a:bodyPr>
            <a:normAutofit/>
          </a:bodyPr>
          <a:lstStyle/>
          <a:p>
            <a:r>
              <a:rPr lang="en-US" sz="3600" dirty="0"/>
              <a:t>Introduction - Nahum</a:t>
            </a:r>
          </a:p>
        </p:txBody>
      </p:sp>
      <p:sp>
        <p:nvSpPr>
          <p:cNvPr id="3" name="Content Placeholder 2">
            <a:extLst>
              <a:ext uri="{FF2B5EF4-FFF2-40B4-BE49-F238E27FC236}">
                <a16:creationId xmlns:a16="http://schemas.microsoft.com/office/drawing/2014/main" id="{D71C38F9-5C2D-FE4C-9E25-3DAE3B20DC4B}"/>
              </a:ext>
            </a:extLst>
          </p:cNvPr>
          <p:cNvSpPr>
            <a:spLocks noGrp="1"/>
          </p:cNvSpPr>
          <p:nvPr>
            <p:ph idx="1"/>
          </p:nvPr>
        </p:nvSpPr>
        <p:spPr>
          <a:xfrm>
            <a:off x="304799" y="1868557"/>
            <a:ext cx="8600661" cy="4532243"/>
          </a:xfrm>
        </p:spPr>
        <p:txBody>
          <a:bodyPr>
            <a:normAutofit/>
          </a:bodyPr>
          <a:lstStyle/>
          <a:p>
            <a:pPr marL="118872" indent="0">
              <a:buNone/>
            </a:pPr>
            <a:r>
              <a:rPr lang="en-US" sz="2200" dirty="0"/>
              <a:t>”This prophet belonged to the same period as Zephaniah and Jeremiah.  We may assume that his date was not far from 625 B.C....The word Nahum means </a:t>
            </a:r>
            <a:r>
              <a:rPr lang="en-US" sz="2200" i="1" dirty="0"/>
              <a:t>compassion.  </a:t>
            </a:r>
            <a:r>
              <a:rPr lang="en-US" sz="2200" dirty="0"/>
              <a:t>Some students claim that his home was on the banks of the Tigris River, others that he came from southwest Judah.  Still others think he was from Galilee, a native of Capernaum (City of Nahum).  Nahum’s hatred for the cruel Assyrians (Nineveh) can be detected in almost every sentence of his book.  A holy and just God could not let this city live.  His righteous indignation flashes like lightning in poetic utterances...Nineveh mocked God and died.  Such teaching is not inconsistent with the holiness of God.” --- Hester, Heart of Hebrew Nation, page 289</a:t>
            </a:r>
          </a:p>
        </p:txBody>
      </p:sp>
    </p:spTree>
    <p:extLst>
      <p:ext uri="{BB962C8B-B14F-4D97-AF65-F5344CB8AC3E}">
        <p14:creationId xmlns:p14="http://schemas.microsoft.com/office/powerpoint/2010/main" val="3951489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B4AA-C4F9-1540-8532-D30786C0195D}"/>
              </a:ext>
            </a:extLst>
          </p:cNvPr>
          <p:cNvSpPr>
            <a:spLocks noGrp="1"/>
          </p:cNvSpPr>
          <p:nvPr>
            <p:ph type="title"/>
          </p:nvPr>
        </p:nvSpPr>
        <p:spPr/>
        <p:txBody>
          <a:bodyPr>
            <a:normAutofit/>
          </a:bodyPr>
          <a:lstStyle/>
          <a:p>
            <a:r>
              <a:rPr lang="en-US" sz="3200" dirty="0">
                <a:solidFill>
                  <a:schemeClr val="accent1"/>
                </a:solidFill>
              </a:rPr>
              <a:t>Who wrote the book?</a:t>
            </a:r>
          </a:p>
        </p:txBody>
      </p:sp>
      <p:sp>
        <p:nvSpPr>
          <p:cNvPr id="3" name="Content Placeholder 2">
            <a:extLst>
              <a:ext uri="{FF2B5EF4-FFF2-40B4-BE49-F238E27FC236}">
                <a16:creationId xmlns:a16="http://schemas.microsoft.com/office/drawing/2014/main" id="{FE0DFB63-8704-4449-AA89-E7D92471C1D3}"/>
              </a:ext>
            </a:extLst>
          </p:cNvPr>
          <p:cNvSpPr>
            <a:spLocks noGrp="1"/>
          </p:cNvSpPr>
          <p:nvPr>
            <p:ph idx="1"/>
          </p:nvPr>
        </p:nvSpPr>
        <p:spPr>
          <a:xfrm>
            <a:off x="200024" y="1408176"/>
            <a:ext cx="8791575" cy="5449824"/>
          </a:xfrm>
        </p:spPr>
        <p:txBody>
          <a:bodyPr>
            <a:normAutofit/>
          </a:bodyPr>
          <a:lstStyle/>
          <a:p>
            <a:pPr marL="89154" indent="0">
              <a:buNone/>
            </a:pPr>
            <a:r>
              <a:rPr lang="en-US" sz="2200" dirty="0"/>
              <a:t>The only mention in Scripture of Nahum the </a:t>
            </a:r>
            <a:r>
              <a:rPr lang="en-US" sz="2200" dirty="0" err="1"/>
              <a:t>Elkoshite</a:t>
            </a:r>
            <a:r>
              <a:rPr lang="en-US" sz="2200" dirty="0"/>
              <a:t> occurs in the first verse of his own book.  While scholars have proposed a number of theories about Nahum’s hometown, </a:t>
            </a:r>
            <a:r>
              <a:rPr lang="en-US" sz="2200" dirty="0" err="1"/>
              <a:t>Elkosh</a:t>
            </a:r>
            <a:r>
              <a:rPr lang="en-US" sz="2200" dirty="0"/>
              <a:t>, but no one really knows the location.  Some say the best option identifies it with a city in southern Judah that later came to be known as </a:t>
            </a:r>
            <a:r>
              <a:rPr lang="en-US" sz="2200" dirty="0" err="1"/>
              <a:t>Elcesi</a:t>
            </a:r>
            <a:r>
              <a:rPr lang="en-US" sz="2200" dirty="0"/>
              <a:t>, near where the prophet Micah lived.  Nahum’s prophecy against the city of Nineveh would have been significant for the people of Judah, who would have needed encouragement in the face of the terrifying power of the Assyrian Empire.  Nothing else is known about Nahum   </a:t>
            </a:r>
          </a:p>
        </p:txBody>
      </p:sp>
    </p:spTree>
    <p:extLst>
      <p:ext uri="{BB962C8B-B14F-4D97-AF65-F5344CB8AC3E}">
        <p14:creationId xmlns:p14="http://schemas.microsoft.com/office/powerpoint/2010/main" val="2314448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35841-4102-EE47-A49A-F2FA31B26D0C}"/>
              </a:ext>
            </a:extLst>
          </p:cNvPr>
          <p:cNvSpPr>
            <a:spLocks noGrp="1"/>
          </p:cNvSpPr>
          <p:nvPr>
            <p:ph type="title"/>
          </p:nvPr>
        </p:nvSpPr>
        <p:spPr/>
        <p:txBody>
          <a:bodyPr>
            <a:normAutofit/>
          </a:bodyPr>
          <a:lstStyle/>
          <a:p>
            <a:r>
              <a:rPr lang="en-US" sz="3200" dirty="0">
                <a:solidFill>
                  <a:schemeClr val="accent1"/>
                </a:solidFill>
              </a:rPr>
              <a:t>Where are we?</a:t>
            </a:r>
          </a:p>
        </p:txBody>
      </p:sp>
      <p:sp>
        <p:nvSpPr>
          <p:cNvPr id="3" name="Content Placeholder 2">
            <a:extLst>
              <a:ext uri="{FF2B5EF4-FFF2-40B4-BE49-F238E27FC236}">
                <a16:creationId xmlns:a16="http://schemas.microsoft.com/office/drawing/2014/main" id="{0C7F3610-482F-F748-B19E-F6ABCFBA6B53}"/>
              </a:ext>
            </a:extLst>
          </p:cNvPr>
          <p:cNvSpPr>
            <a:spLocks noGrp="1"/>
          </p:cNvSpPr>
          <p:nvPr>
            <p:ph idx="1"/>
          </p:nvPr>
        </p:nvSpPr>
        <p:spPr>
          <a:xfrm>
            <a:off x="106017" y="1408176"/>
            <a:ext cx="8847483" cy="5449824"/>
          </a:xfrm>
        </p:spPr>
        <p:txBody>
          <a:bodyPr>
            <a:noAutofit/>
          </a:bodyPr>
          <a:lstStyle/>
          <a:p>
            <a:pPr marL="89154" indent="0">
              <a:buNone/>
            </a:pPr>
            <a:r>
              <a:rPr lang="en-US" sz="2000" dirty="0"/>
              <a:t>The book of Nahum mentions the recent fall of No-</a:t>
            </a:r>
            <a:r>
              <a:rPr lang="en-US" sz="2000" dirty="0" err="1"/>
              <a:t>amon</a:t>
            </a:r>
            <a:r>
              <a:rPr lang="en-US" sz="2000" dirty="0"/>
              <a:t>, or Thebes, which occurred in 663 BC (Nahum 3:8), as well as the coming destruction of Nineveh, which happened in 612 BC (1:1; 3:11–15).  But when, during this more than fifty-year period, did Nahum preach? The Assyrian Empire, which had its capital at Nineveh, was at its most powerful in the first half of this period, having a stranglehold on Judah during King </a:t>
            </a:r>
            <a:r>
              <a:rPr lang="en-US" sz="2000" dirty="0" err="1"/>
              <a:t>Manesseh’s</a:t>
            </a:r>
            <a:r>
              <a:rPr lang="en-US" sz="2000" dirty="0"/>
              <a:t> reign (2 Chr. 33:10–13).  The date of Nahum’s prophecy was likely between 663 and 612 B.C.  </a:t>
            </a:r>
          </a:p>
          <a:p>
            <a:pPr marL="89154" indent="0">
              <a:buNone/>
            </a:pPr>
            <a:endParaRPr lang="en-US" sz="2000" dirty="0"/>
          </a:p>
          <a:p>
            <a:pPr marL="89154" indent="0">
              <a:buNone/>
            </a:pPr>
            <a:r>
              <a:rPr lang="en-US" sz="2000" dirty="0"/>
              <a:t>Nahum preached during the reign of King </a:t>
            </a:r>
            <a:r>
              <a:rPr lang="en-US" sz="2000" dirty="0" err="1"/>
              <a:t>Manesseh</a:t>
            </a:r>
            <a:r>
              <a:rPr lang="en-US" sz="2000" dirty="0"/>
              <a:t>, one of the most evil kings in Judah’s long history, a man who needed the pain of his own experience to teach him the lessons of being a good king.  That means Nahum preached during the darkest period in Judah’s history to that point, a time filled with idolatry of all kinds in a nation that had completely turned its back on God.  The Lord’s willingness to send Nahum, whose name means “consolation” or “comfort,” into such a hopeless situation evidences His unrelenting and overwhelming grace.</a:t>
            </a:r>
          </a:p>
        </p:txBody>
      </p:sp>
    </p:spTree>
    <p:extLst>
      <p:ext uri="{BB962C8B-B14F-4D97-AF65-F5344CB8AC3E}">
        <p14:creationId xmlns:p14="http://schemas.microsoft.com/office/powerpoint/2010/main" val="16973037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2973</TotalTime>
  <Words>9585</Words>
  <Application>Microsoft Macintosh PowerPoint</Application>
  <PresentationFormat>On-screen Show (4:3)</PresentationFormat>
  <Paragraphs>573</Paragraphs>
  <Slides>31</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Abadi MT Condensed Extra Bold</vt:lpstr>
      <vt:lpstr>Arial</vt:lpstr>
      <vt:lpstr>Arial Black</vt:lpstr>
      <vt:lpstr>Arial Narrow</vt:lpstr>
      <vt:lpstr>Calibri</vt:lpstr>
      <vt:lpstr>Corbel</vt:lpstr>
      <vt:lpstr>Wingdings</vt:lpstr>
      <vt:lpstr>Wingdings 2</vt:lpstr>
      <vt:lpstr>Wingdings 3</vt:lpstr>
      <vt:lpstr>Module</vt:lpstr>
      <vt:lpstr>Symphony of the Scriptures</vt:lpstr>
      <vt:lpstr>Nahum</vt:lpstr>
      <vt:lpstr>PowerPoint Presentation</vt:lpstr>
      <vt:lpstr>Times of the prophets</vt:lpstr>
      <vt:lpstr>CHRONOLOGY OF PROPHETS</vt:lpstr>
      <vt:lpstr>PowerPoint Presentation</vt:lpstr>
      <vt:lpstr>Introduction - Nahum</vt:lpstr>
      <vt:lpstr>Who wrote the book?</vt:lpstr>
      <vt:lpstr>Where are we?</vt:lpstr>
      <vt:lpstr>Why is Nahum so important?</vt:lpstr>
      <vt:lpstr>What's the point?</vt:lpstr>
      <vt:lpstr>How do I apply this?</vt:lpstr>
      <vt:lpstr>Character of God</vt:lpstr>
      <vt:lpstr>Character of God</vt:lpstr>
      <vt:lpstr>Character of God</vt:lpstr>
      <vt:lpstr>Character of God</vt:lpstr>
      <vt:lpstr>Nahum</vt:lpstr>
      <vt:lpstr>Judgment of God</vt:lpstr>
      <vt:lpstr>PowerPoint Presentation</vt:lpstr>
      <vt:lpstr>Judgment of God</vt:lpstr>
      <vt:lpstr>About the fall of Nineveh - 1  </vt:lpstr>
      <vt:lpstr>About the fall of Nineveh - 2  </vt:lpstr>
      <vt:lpstr>Judgment of God</vt:lpstr>
      <vt:lpstr>Judgment of God</vt:lpstr>
      <vt:lpstr>Judgment of God</vt:lpstr>
      <vt:lpstr>Judgment of God</vt:lpstr>
      <vt:lpstr>PowerPoint Presentation</vt:lpstr>
      <vt:lpstr>PowerPoint Presentation</vt:lpstr>
      <vt:lpstr>Final thoughts</vt:lpstr>
      <vt:lpstr>Conclusion</vt:lpstr>
      <vt:lpstr>Nahum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rfink</dc:creator>
  <cp:lastModifiedBy>Ross Fink</cp:lastModifiedBy>
  <cp:revision>179</cp:revision>
  <cp:lastPrinted>2021-11-19T14:58:07Z</cp:lastPrinted>
  <dcterms:created xsi:type="dcterms:W3CDTF">2010-11-07T11:38:16Z</dcterms:created>
  <dcterms:modified xsi:type="dcterms:W3CDTF">2022-12-31T20:48:52Z</dcterms:modified>
</cp:coreProperties>
</file>